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58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BD46F"/>
    <a:srgbClr val="8FC63F"/>
    <a:srgbClr val="FD9D0D"/>
    <a:srgbClr val="8EC53D"/>
    <a:srgbClr val="133E26"/>
    <a:srgbClr val="DB2827"/>
    <a:srgbClr val="7E9688"/>
    <a:srgbClr val="1388AE"/>
    <a:srgbClr val="476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02" d="100"/>
          <a:sy n="102" d="100"/>
        </p:scale>
        <p:origin x="11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theme" Target="../theme/theme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F53F363-7F8D-484C-A4AA-8F8B058DC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7" t="17526" r="92422" b="20492"/>
          <a:stretch/>
        </p:blipFill>
        <p:spPr>
          <a:xfrm>
            <a:off x="0" y="0"/>
            <a:ext cx="6856414" cy="914461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37E21-56A6-44A4-84D2-0762D5501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F887-9089-4015-AA87-2F53A30546A1}" type="datetimeFigureOut">
              <a:rPr lang="en-NL" sz="100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12/13/2022</a:t>
            </a:fld>
            <a:endParaRPr lang="en-NL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93F79-96D1-4534-8FEF-79BD241D49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Copyright © 2021 Cogix</a:t>
            </a:r>
            <a:endParaRPr lang="en-NL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C80BF-498E-4FDC-A805-F56082A657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7C509-DB40-4F09-B450-6D62EBC86D1A}" type="slidenum">
              <a:rPr lang="en-NL" sz="100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‹nr.›</a:t>
            </a:fld>
            <a:endParaRPr lang="en-NL" sz="1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4385FC-5518-45C7-8CD7-E7C299888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788" y="111919"/>
            <a:ext cx="2548224" cy="3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F22C80E-85A8-4698-9775-29E19E1DC41A}" type="datetimeFigureOut">
              <a:rPr lang="en-NL" smtClean="0"/>
              <a:pPr/>
              <a:t>12/13/2022</a:t>
            </a:fld>
            <a:endParaRPr lang="en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Copyright © 2021 Cogix</a:t>
            </a:r>
            <a:endParaRPr lang="en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23590B-7125-4D82-A0EF-34564D7ADC8A}" type="slidenum">
              <a:rPr lang="en-NL" smtClean="0"/>
              <a:pPr/>
              <a:t>‹nr.›</a:t>
            </a:fld>
            <a:endParaRPr lang="en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62AC0E1-B2BB-4B39-82D0-8985606BC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788" y="111919"/>
            <a:ext cx="2548224" cy="3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AC1FB57-8CB4-4B24-8565-722B4656C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15756" b="20482"/>
          <a:stretch/>
        </p:blipFill>
        <p:spPr>
          <a:xfrm>
            <a:off x="0" y="-5670"/>
            <a:ext cx="10068339" cy="6854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C41D9-CCE4-432C-9755-5F99233BB3A1}"/>
              </a:ext>
            </a:extLst>
          </p:cNvPr>
          <p:cNvSpPr/>
          <p:nvPr userDrawn="1"/>
        </p:nvSpPr>
        <p:spPr>
          <a:xfrm>
            <a:off x="1" y="-5670"/>
            <a:ext cx="12191999" cy="68549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B86DF3-AE9B-47FE-A58E-9683D305D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85" t="42793" r="6672" b="52545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D8E9EC-8C6F-4635-8F4C-1562AA44790C}"/>
              </a:ext>
            </a:extLst>
          </p:cNvPr>
          <p:cNvSpPr/>
          <p:nvPr userDrawn="1"/>
        </p:nvSpPr>
        <p:spPr>
          <a:xfrm>
            <a:off x="8131946" y="6513129"/>
            <a:ext cx="3221854" cy="33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Afbeelding 26">
            <a:extLst>
              <a:ext uri="{FF2B5EF4-FFF2-40B4-BE49-F238E27FC236}">
                <a16:creationId xmlns:a16="http://schemas.microsoft.com/office/drawing/2014/main" id="{067A0346-AEFE-4FC5-9E8F-B9AD62025D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1367" y="341138"/>
            <a:ext cx="1006064" cy="1161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7E8AC-4EBF-4302-9C5A-A989EB84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3193"/>
            <a:ext cx="9144000" cy="88106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3F866-AFB3-4F05-AB33-79584F478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255"/>
            <a:ext cx="9144000" cy="79928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417B0F-BD7E-45CC-9D84-53369E282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386388"/>
            <a:ext cx="9144000" cy="482600"/>
          </a:xfrm>
        </p:spPr>
        <p:txBody>
          <a:bodyPr>
            <a:normAutofit/>
          </a:bodyPr>
          <a:lstStyle>
            <a:lvl1pPr>
              <a:buNone/>
              <a:defRPr sz="1800" b="0"/>
            </a:lvl1pPr>
          </a:lstStyle>
          <a:p>
            <a:pPr lvl="0"/>
            <a:r>
              <a:rPr lang="en-GB" dirty="0"/>
              <a:t>&lt;auteur&gt; | </a:t>
            </a:r>
            <a:fld id="{1A121D2F-43D1-4AD2-991D-3ECE9A53BFB4}" type="datetime4">
              <a:rPr lang="nl-NL" smtClean="0"/>
              <a:t>28 december 2020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121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AF2162-EAFB-40C3-BDA8-ED234E03B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CD633C20-1CBC-4B62-B6BC-7BE657B9B25E}"/>
              </a:ext>
            </a:extLst>
          </p:cNvPr>
          <p:cNvSpPr txBox="1">
            <a:spLocks/>
          </p:cNvSpPr>
          <p:nvPr userDrawn="1"/>
        </p:nvSpPr>
        <p:spPr>
          <a:xfrm>
            <a:off x="11353800" y="6513129"/>
            <a:ext cx="838200" cy="336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D7F31-D7A5-48EC-AF3D-9F70A8238D5E}" type="slidenum">
              <a:rPr lang="en-NL" smtClean="0"/>
              <a:pPr/>
              <a:t>‹nr.›</a:t>
            </a:fld>
            <a:endParaRPr lang="en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C0AA761-F84C-4833-9A2C-6EFF181783C4}"/>
              </a:ext>
            </a:extLst>
          </p:cNvPr>
          <p:cNvSpPr/>
          <p:nvPr userDrawn="1"/>
        </p:nvSpPr>
        <p:spPr>
          <a:xfrm>
            <a:off x="1492225" y="1832351"/>
            <a:ext cx="2074366" cy="1164848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47A5990-E82E-45F8-9362-2D3A7325BE37}"/>
              </a:ext>
            </a:extLst>
          </p:cNvPr>
          <p:cNvGrpSpPr/>
          <p:nvPr userDrawn="1"/>
        </p:nvGrpSpPr>
        <p:grpSpPr>
          <a:xfrm>
            <a:off x="1492225" y="2978715"/>
            <a:ext cx="2074366" cy="2028451"/>
            <a:chOff x="2370189" y="1926213"/>
            <a:chExt cx="2074366" cy="2761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E5F65812-B282-4E1D-A246-CBFB08DC0226}"/>
                </a:ext>
              </a:extLst>
            </p:cNvPr>
            <p:cNvSpPr/>
            <p:nvPr/>
          </p:nvSpPr>
          <p:spPr>
            <a:xfrm>
              <a:off x="2370189" y="1926213"/>
              <a:ext cx="2074366" cy="2761298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DBC4463B-3488-4A6F-9985-22A84DBFC2B3}"/>
                </a:ext>
              </a:extLst>
            </p:cNvPr>
            <p:cNvSpPr txBox="1"/>
            <p:nvPr/>
          </p:nvSpPr>
          <p:spPr>
            <a:xfrm>
              <a:off x="2370189" y="1926213"/>
              <a:ext cx="2074366" cy="27612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dirty="0"/>
                <a:t>De training</a:t>
              </a:r>
              <a:r>
                <a:rPr lang="nl-NL" sz="1600" kern="1200" dirty="0"/>
                <a:t> is interactief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dirty="0"/>
                <a:t>Vragen stellen kan via de chat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kern="1200" dirty="0"/>
                <a:t>Stel vraag bij het onderwerp</a:t>
              </a:r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0868C215-1D06-4067-9A87-F2B73713AE1C}"/>
              </a:ext>
            </a:extLst>
          </p:cNvPr>
          <p:cNvSpPr/>
          <p:nvPr userDrawn="1"/>
        </p:nvSpPr>
        <p:spPr>
          <a:xfrm>
            <a:off x="5058816" y="1832351"/>
            <a:ext cx="2074366" cy="1164846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2B455F0-4B17-44A3-B3BD-0CC8C5040A30}"/>
              </a:ext>
            </a:extLst>
          </p:cNvPr>
          <p:cNvGrpSpPr/>
          <p:nvPr userDrawn="1"/>
        </p:nvGrpSpPr>
        <p:grpSpPr>
          <a:xfrm>
            <a:off x="5058816" y="2997196"/>
            <a:ext cx="2074366" cy="2028452"/>
            <a:chOff x="4734966" y="1926213"/>
            <a:chExt cx="2074366" cy="2761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A5203D8-3AD1-46F1-8745-65019DDCC4DD}"/>
                </a:ext>
              </a:extLst>
            </p:cNvPr>
            <p:cNvSpPr/>
            <p:nvPr/>
          </p:nvSpPr>
          <p:spPr>
            <a:xfrm>
              <a:off x="4734966" y="1926213"/>
              <a:ext cx="2074366" cy="2761298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12ED9DC-5E01-4D10-B719-CEB4F00BCD64}"/>
                </a:ext>
              </a:extLst>
            </p:cNvPr>
            <p:cNvSpPr txBox="1"/>
            <p:nvPr/>
          </p:nvSpPr>
          <p:spPr>
            <a:xfrm>
              <a:off x="4734966" y="1926213"/>
              <a:ext cx="2074366" cy="27612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kern="1200" dirty="0"/>
                <a:t>Microfoon deelnemers is gedempt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dirty="0"/>
                <a:t>De training wordt opgenomen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dirty="0"/>
                <a:t>Sheets komen na de training online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endParaRPr lang="nl-NL" sz="1600" kern="1200" dirty="0"/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4743F617-13B5-4ED2-8F57-3F4ADA492D40}"/>
              </a:ext>
            </a:extLst>
          </p:cNvPr>
          <p:cNvSpPr/>
          <p:nvPr userDrawn="1"/>
        </p:nvSpPr>
        <p:spPr>
          <a:xfrm>
            <a:off x="8625407" y="1832350"/>
            <a:ext cx="2074366" cy="116484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5CEF026-1481-4BB7-BE27-1AC92C0CABFD}"/>
              </a:ext>
            </a:extLst>
          </p:cNvPr>
          <p:cNvGrpSpPr/>
          <p:nvPr userDrawn="1"/>
        </p:nvGrpSpPr>
        <p:grpSpPr>
          <a:xfrm>
            <a:off x="8625407" y="2997195"/>
            <a:ext cx="2074366" cy="2028454"/>
            <a:chOff x="7099744" y="1926213"/>
            <a:chExt cx="2074366" cy="2761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DE74B23-C56C-4047-9E6B-6B8963650A2B}"/>
                </a:ext>
              </a:extLst>
            </p:cNvPr>
            <p:cNvSpPr/>
            <p:nvPr/>
          </p:nvSpPr>
          <p:spPr>
            <a:xfrm>
              <a:off x="7099744" y="1926213"/>
              <a:ext cx="2074366" cy="2761298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4ED9D448-89A4-4C72-A8AA-5D1DEF2AAC05}"/>
                </a:ext>
              </a:extLst>
            </p:cNvPr>
            <p:cNvSpPr txBox="1"/>
            <p:nvPr/>
          </p:nvSpPr>
          <p:spPr>
            <a:xfrm>
              <a:off x="7099744" y="1926213"/>
              <a:ext cx="2074366" cy="27612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kern="1200" dirty="0"/>
                <a:t>Deel geen gevoelige informatie in de chat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dirty="0"/>
                <a:t>Deel geen links in de chat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Char char="•"/>
              </a:pPr>
              <a:r>
                <a:rPr lang="nl-NL" sz="1600" kern="1200" dirty="0"/>
                <a:t>Deel geen bestanden in de chat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7B9F96F0-E31B-4978-888B-45F276AD2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8840" y="1955533"/>
            <a:ext cx="787500" cy="90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FD78D8C-46F3-41C5-AC7C-56E8816D1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6624" y="1955533"/>
            <a:ext cx="61875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831064E-C058-43AD-9051-A64AD422D1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158" y="1955533"/>
            <a:ext cx="1012500" cy="900000"/>
          </a:xfrm>
          <a:prstGeom prst="rect">
            <a:avLst/>
          </a:prstGeom>
        </p:spPr>
      </p:pic>
      <p:grpSp>
        <p:nvGrpSpPr>
          <p:cNvPr id="88" name="Groep 87">
            <a:extLst>
              <a:ext uri="{FF2B5EF4-FFF2-40B4-BE49-F238E27FC236}">
                <a16:creationId xmlns:a16="http://schemas.microsoft.com/office/drawing/2014/main" id="{DC3093EC-7D1D-4E11-8C57-2DF626610E0F}"/>
              </a:ext>
            </a:extLst>
          </p:cNvPr>
          <p:cNvGrpSpPr/>
          <p:nvPr userDrawn="1"/>
        </p:nvGrpSpPr>
        <p:grpSpPr>
          <a:xfrm>
            <a:off x="848834" y="417541"/>
            <a:ext cx="10515599" cy="1251024"/>
            <a:chOff x="2370189" y="1926213"/>
            <a:chExt cx="2074366" cy="2761298"/>
          </a:xfrm>
          <a:noFill/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6107BB2A-29C7-46B5-9AE5-916C2D4754D1}"/>
                </a:ext>
              </a:extLst>
            </p:cNvPr>
            <p:cNvSpPr/>
            <p:nvPr/>
          </p:nvSpPr>
          <p:spPr>
            <a:xfrm>
              <a:off x="2370189" y="1926213"/>
              <a:ext cx="2074366" cy="2761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DE3A9F50-0843-4C26-83C1-72F78589D984}"/>
                </a:ext>
              </a:extLst>
            </p:cNvPr>
            <p:cNvSpPr txBox="1"/>
            <p:nvPr/>
          </p:nvSpPr>
          <p:spPr>
            <a:xfrm>
              <a:off x="2370189" y="1926213"/>
              <a:ext cx="2074366" cy="27612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ctr" anchorCtr="0">
              <a:noAutofit/>
            </a:bodyPr>
            <a:lstStyle/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accent1"/>
                </a:buClr>
                <a:buNone/>
              </a:pPr>
              <a:r>
                <a:rPr lang="nl-NL" sz="4000" dirty="0">
                  <a:latin typeface="+mj-lt"/>
                </a:rPr>
                <a:t>Spelregels</a:t>
              </a:r>
              <a:endParaRPr lang="nl-NL" sz="40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3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6E6531-0A03-4713-8739-FD7495725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15756" b="20401"/>
          <a:stretch/>
        </p:blipFill>
        <p:spPr>
          <a:xfrm>
            <a:off x="-3545" y="-5670"/>
            <a:ext cx="10071884" cy="6863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054E7B-E32D-433B-AC18-D1428D21A17A}"/>
              </a:ext>
            </a:extLst>
          </p:cNvPr>
          <p:cNvSpPr/>
          <p:nvPr userDrawn="1"/>
        </p:nvSpPr>
        <p:spPr>
          <a:xfrm>
            <a:off x="1" y="-5670"/>
            <a:ext cx="12191999" cy="68549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5" name="Afbeelding 26">
            <a:extLst>
              <a:ext uri="{FF2B5EF4-FFF2-40B4-BE49-F238E27FC236}">
                <a16:creationId xmlns:a16="http://schemas.microsoft.com/office/drawing/2014/main" id="{794934E3-315E-42E0-B75C-98B064E63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2313" y="249843"/>
            <a:ext cx="1164173" cy="13444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E5BD38-4618-42DB-BC87-4440B1332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85" t="42793" r="6672" b="52545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2B025BB-CBD6-4B13-9545-99A7F0D0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3129"/>
            <a:ext cx="838200" cy="336173"/>
          </a:xfrm>
        </p:spPr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CB7A52-A172-4872-BF10-E18E80B1AA58}"/>
              </a:ext>
            </a:extLst>
          </p:cNvPr>
          <p:cNvSpPr/>
          <p:nvPr userDrawn="1"/>
        </p:nvSpPr>
        <p:spPr>
          <a:xfrm>
            <a:off x="8131946" y="6513129"/>
            <a:ext cx="3221854" cy="33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6157-F7E9-43AB-B248-CF26E5099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Kleurschema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A0032-3023-46BC-9969-C52568FDA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6" name="Tekstvak 9">
            <a:extLst>
              <a:ext uri="{FF2B5EF4-FFF2-40B4-BE49-F238E27FC236}">
                <a16:creationId xmlns:a16="http://schemas.microsoft.com/office/drawing/2014/main" id="{B7F4BDE3-CEB7-47E7-8395-E3027606278B}"/>
              </a:ext>
            </a:extLst>
          </p:cNvPr>
          <p:cNvSpPr txBox="1"/>
          <p:nvPr userDrawn="1"/>
        </p:nvSpPr>
        <p:spPr>
          <a:xfrm>
            <a:off x="6934634" y="4924040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#7E9688</a:t>
            </a:r>
          </a:p>
        </p:txBody>
      </p:sp>
      <p:sp>
        <p:nvSpPr>
          <p:cNvPr id="7" name="Tekstvak 10">
            <a:extLst>
              <a:ext uri="{FF2B5EF4-FFF2-40B4-BE49-F238E27FC236}">
                <a16:creationId xmlns:a16="http://schemas.microsoft.com/office/drawing/2014/main" id="{8265A6B2-D1C0-43D6-BB94-6A475BEAA7FF}"/>
              </a:ext>
            </a:extLst>
          </p:cNvPr>
          <p:cNvSpPr txBox="1"/>
          <p:nvPr userDrawn="1"/>
        </p:nvSpPr>
        <p:spPr>
          <a:xfrm>
            <a:off x="10227526" y="4919658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#133E26</a:t>
            </a:r>
          </a:p>
        </p:txBody>
      </p:sp>
      <p:sp>
        <p:nvSpPr>
          <p:cNvPr id="8" name="Tekstvak 11">
            <a:extLst>
              <a:ext uri="{FF2B5EF4-FFF2-40B4-BE49-F238E27FC236}">
                <a16:creationId xmlns:a16="http://schemas.microsoft.com/office/drawing/2014/main" id="{F401037B-0649-4C13-A02C-971117FD072A}"/>
              </a:ext>
            </a:extLst>
          </p:cNvPr>
          <p:cNvSpPr txBox="1"/>
          <p:nvPr userDrawn="1"/>
        </p:nvSpPr>
        <p:spPr>
          <a:xfrm>
            <a:off x="8581080" y="4919658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#8FC63F</a:t>
            </a:r>
          </a:p>
        </p:txBody>
      </p:sp>
      <p:sp>
        <p:nvSpPr>
          <p:cNvPr id="9" name="Tekstvak 12">
            <a:extLst>
              <a:ext uri="{FF2B5EF4-FFF2-40B4-BE49-F238E27FC236}">
                <a16:creationId xmlns:a16="http://schemas.microsoft.com/office/drawing/2014/main" id="{E2150E92-1A9E-4DDA-B86F-9849BFE00A90}"/>
              </a:ext>
            </a:extLst>
          </p:cNvPr>
          <p:cNvSpPr txBox="1"/>
          <p:nvPr userDrawn="1"/>
        </p:nvSpPr>
        <p:spPr>
          <a:xfrm>
            <a:off x="5288188" y="4940806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#1388AE</a:t>
            </a:r>
          </a:p>
        </p:txBody>
      </p:sp>
      <p:sp>
        <p:nvSpPr>
          <p:cNvPr id="10" name="Tekstvak 13">
            <a:extLst>
              <a:ext uri="{FF2B5EF4-FFF2-40B4-BE49-F238E27FC236}">
                <a16:creationId xmlns:a16="http://schemas.microsoft.com/office/drawing/2014/main" id="{7213E161-C623-40F3-A3DF-FB868072C673}"/>
              </a:ext>
            </a:extLst>
          </p:cNvPr>
          <p:cNvSpPr txBox="1"/>
          <p:nvPr userDrawn="1"/>
        </p:nvSpPr>
        <p:spPr>
          <a:xfrm>
            <a:off x="3641742" y="4919658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#DB2827</a:t>
            </a:r>
          </a:p>
        </p:txBody>
      </p:sp>
      <p:sp>
        <p:nvSpPr>
          <p:cNvPr id="11" name="Tekstvak 14">
            <a:extLst>
              <a:ext uri="{FF2B5EF4-FFF2-40B4-BE49-F238E27FC236}">
                <a16:creationId xmlns:a16="http://schemas.microsoft.com/office/drawing/2014/main" id="{C3B8BB76-834A-4A28-A008-16BF9C74900C}"/>
              </a:ext>
            </a:extLst>
          </p:cNvPr>
          <p:cNvSpPr txBox="1"/>
          <p:nvPr userDrawn="1"/>
        </p:nvSpPr>
        <p:spPr>
          <a:xfrm>
            <a:off x="1985353" y="4919658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#FD9D0D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CA2077-DCEF-4455-BAB6-31B3A21A210F}"/>
              </a:ext>
            </a:extLst>
          </p:cNvPr>
          <p:cNvSpPr/>
          <p:nvPr userDrawn="1"/>
        </p:nvSpPr>
        <p:spPr>
          <a:xfrm>
            <a:off x="2127504" y="2381436"/>
            <a:ext cx="852256" cy="852256"/>
          </a:xfrm>
          <a:prstGeom prst="ellipse">
            <a:avLst/>
          </a:prstGeom>
          <a:solidFill>
            <a:srgbClr val="FBB1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AEE044-D23F-47F1-9660-965B155009A8}"/>
              </a:ext>
            </a:extLst>
          </p:cNvPr>
          <p:cNvSpPr/>
          <p:nvPr userDrawn="1"/>
        </p:nvSpPr>
        <p:spPr>
          <a:xfrm>
            <a:off x="3778751" y="2381436"/>
            <a:ext cx="852256" cy="852256"/>
          </a:xfrm>
          <a:prstGeom prst="ellipse">
            <a:avLst/>
          </a:prstGeom>
          <a:solidFill>
            <a:srgbClr val="E048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6D0092-A22E-4571-83B4-2B16A0A2AD31}"/>
              </a:ext>
            </a:extLst>
          </p:cNvPr>
          <p:cNvSpPr/>
          <p:nvPr userDrawn="1"/>
        </p:nvSpPr>
        <p:spPr>
          <a:xfrm>
            <a:off x="5425197" y="2381436"/>
            <a:ext cx="852256" cy="852256"/>
          </a:xfrm>
          <a:prstGeom prst="ellipse">
            <a:avLst/>
          </a:prstGeom>
          <a:solidFill>
            <a:srgbClr val="369A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E4F47F-A3BA-4A18-B358-39B51A738F08}"/>
              </a:ext>
            </a:extLst>
          </p:cNvPr>
          <p:cNvSpPr/>
          <p:nvPr userDrawn="1"/>
        </p:nvSpPr>
        <p:spPr>
          <a:xfrm>
            <a:off x="7071643" y="2381436"/>
            <a:ext cx="852256" cy="852256"/>
          </a:xfrm>
          <a:prstGeom prst="ellipse">
            <a:avLst/>
          </a:prstGeom>
          <a:solidFill>
            <a:srgbClr val="7D95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2E0A8E-6597-4ADD-933C-D42C8C068CEE}"/>
              </a:ext>
            </a:extLst>
          </p:cNvPr>
          <p:cNvSpPr/>
          <p:nvPr userDrawn="1"/>
        </p:nvSpPr>
        <p:spPr>
          <a:xfrm>
            <a:off x="8718089" y="2381436"/>
            <a:ext cx="852256" cy="852256"/>
          </a:xfrm>
          <a:prstGeom prst="ellipse">
            <a:avLst/>
          </a:prstGeom>
          <a:solidFill>
            <a:srgbClr val="ABD4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B5DE6D-0147-4B2E-83B7-F16474514BAB}"/>
              </a:ext>
            </a:extLst>
          </p:cNvPr>
          <p:cNvSpPr/>
          <p:nvPr userDrawn="1"/>
        </p:nvSpPr>
        <p:spPr>
          <a:xfrm>
            <a:off x="10364535" y="2381436"/>
            <a:ext cx="852256" cy="852256"/>
          </a:xfrm>
          <a:prstGeom prst="ellipse">
            <a:avLst/>
          </a:prstGeom>
          <a:solidFill>
            <a:srgbClr val="4768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B772C0-B9B5-414E-B5ED-E7A4B1E508CA}"/>
              </a:ext>
            </a:extLst>
          </p:cNvPr>
          <p:cNvSpPr/>
          <p:nvPr userDrawn="1"/>
        </p:nvSpPr>
        <p:spPr>
          <a:xfrm>
            <a:off x="2127504" y="4022407"/>
            <a:ext cx="852256" cy="852256"/>
          </a:xfrm>
          <a:prstGeom prst="ellipse">
            <a:avLst/>
          </a:prstGeom>
          <a:solidFill>
            <a:srgbClr val="FD9D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D8EA30-93EB-4889-A739-795B316F9B82}"/>
              </a:ext>
            </a:extLst>
          </p:cNvPr>
          <p:cNvSpPr/>
          <p:nvPr userDrawn="1"/>
        </p:nvSpPr>
        <p:spPr>
          <a:xfrm>
            <a:off x="3778751" y="4022407"/>
            <a:ext cx="852256" cy="852256"/>
          </a:xfrm>
          <a:prstGeom prst="ellipse">
            <a:avLst/>
          </a:prstGeom>
          <a:solidFill>
            <a:srgbClr val="DB28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2D868F-0121-4CCE-A5C5-1A9B10B6B7BA}"/>
              </a:ext>
            </a:extLst>
          </p:cNvPr>
          <p:cNvSpPr/>
          <p:nvPr userDrawn="1"/>
        </p:nvSpPr>
        <p:spPr>
          <a:xfrm>
            <a:off x="5425197" y="4022407"/>
            <a:ext cx="852256" cy="852256"/>
          </a:xfrm>
          <a:prstGeom prst="ellipse">
            <a:avLst/>
          </a:prstGeom>
          <a:solidFill>
            <a:srgbClr val="1388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8C53E5-78D0-48AD-89A4-6FEF9006386E}"/>
              </a:ext>
            </a:extLst>
          </p:cNvPr>
          <p:cNvSpPr/>
          <p:nvPr userDrawn="1"/>
        </p:nvSpPr>
        <p:spPr>
          <a:xfrm>
            <a:off x="7071643" y="4022407"/>
            <a:ext cx="852256" cy="852256"/>
          </a:xfrm>
          <a:prstGeom prst="ellipse">
            <a:avLst/>
          </a:prstGeom>
          <a:solidFill>
            <a:srgbClr val="7E96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87CBB4-45E1-4272-AC9B-1C40CAB8A9A3}"/>
              </a:ext>
            </a:extLst>
          </p:cNvPr>
          <p:cNvSpPr/>
          <p:nvPr userDrawn="1"/>
        </p:nvSpPr>
        <p:spPr>
          <a:xfrm>
            <a:off x="8718089" y="4022407"/>
            <a:ext cx="852256" cy="852256"/>
          </a:xfrm>
          <a:prstGeom prst="ellipse">
            <a:avLst/>
          </a:prstGeom>
          <a:solidFill>
            <a:srgbClr val="8FC6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899AC4-71F1-4229-9637-FECB0C31C7B1}"/>
              </a:ext>
            </a:extLst>
          </p:cNvPr>
          <p:cNvSpPr/>
          <p:nvPr userDrawn="1"/>
        </p:nvSpPr>
        <p:spPr>
          <a:xfrm>
            <a:off x="10364535" y="4022407"/>
            <a:ext cx="852256" cy="852256"/>
          </a:xfrm>
          <a:prstGeom prst="ellipse">
            <a:avLst/>
          </a:prstGeom>
          <a:solidFill>
            <a:srgbClr val="133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Tekstvak 9">
            <a:extLst>
              <a:ext uri="{FF2B5EF4-FFF2-40B4-BE49-F238E27FC236}">
                <a16:creationId xmlns:a16="http://schemas.microsoft.com/office/drawing/2014/main" id="{C69B4670-3BFA-43A8-BF55-B8B040F24F72}"/>
              </a:ext>
            </a:extLst>
          </p:cNvPr>
          <p:cNvSpPr txBox="1"/>
          <p:nvPr userDrawn="1"/>
        </p:nvSpPr>
        <p:spPr>
          <a:xfrm>
            <a:off x="6934634" y="3302625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#7D9588</a:t>
            </a:r>
          </a:p>
        </p:txBody>
      </p:sp>
      <p:sp>
        <p:nvSpPr>
          <p:cNvPr id="28" name="Tekstvak 10">
            <a:extLst>
              <a:ext uri="{FF2B5EF4-FFF2-40B4-BE49-F238E27FC236}">
                <a16:creationId xmlns:a16="http://schemas.microsoft.com/office/drawing/2014/main" id="{93F13C86-E214-43AF-905A-7342FA30A2AB}"/>
              </a:ext>
            </a:extLst>
          </p:cNvPr>
          <p:cNvSpPr txBox="1"/>
          <p:nvPr userDrawn="1"/>
        </p:nvSpPr>
        <p:spPr>
          <a:xfrm>
            <a:off x="10227526" y="3298243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#476856</a:t>
            </a:r>
          </a:p>
        </p:txBody>
      </p:sp>
      <p:sp>
        <p:nvSpPr>
          <p:cNvPr id="29" name="Tekstvak 11">
            <a:extLst>
              <a:ext uri="{FF2B5EF4-FFF2-40B4-BE49-F238E27FC236}">
                <a16:creationId xmlns:a16="http://schemas.microsoft.com/office/drawing/2014/main" id="{6AC2E704-10AC-4592-9D7E-3DD3905929A0}"/>
              </a:ext>
            </a:extLst>
          </p:cNvPr>
          <p:cNvSpPr txBox="1"/>
          <p:nvPr userDrawn="1"/>
        </p:nvSpPr>
        <p:spPr>
          <a:xfrm>
            <a:off x="8581080" y="3298243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#ABD46F</a:t>
            </a:r>
          </a:p>
        </p:txBody>
      </p:sp>
      <p:sp>
        <p:nvSpPr>
          <p:cNvPr id="30" name="Tekstvak 12">
            <a:extLst>
              <a:ext uri="{FF2B5EF4-FFF2-40B4-BE49-F238E27FC236}">
                <a16:creationId xmlns:a16="http://schemas.microsoft.com/office/drawing/2014/main" id="{10B63998-0517-412E-B765-F753EED70D0D}"/>
              </a:ext>
            </a:extLst>
          </p:cNvPr>
          <p:cNvSpPr txBox="1"/>
          <p:nvPr userDrawn="1"/>
        </p:nvSpPr>
        <p:spPr>
          <a:xfrm>
            <a:off x="5288188" y="3319391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#369ABA</a:t>
            </a:r>
          </a:p>
        </p:txBody>
      </p:sp>
      <p:sp>
        <p:nvSpPr>
          <p:cNvPr id="31" name="Tekstvak 13">
            <a:extLst>
              <a:ext uri="{FF2B5EF4-FFF2-40B4-BE49-F238E27FC236}">
                <a16:creationId xmlns:a16="http://schemas.microsoft.com/office/drawing/2014/main" id="{092D1476-87C0-4F23-9DA6-F6A199DF06B2}"/>
              </a:ext>
            </a:extLst>
          </p:cNvPr>
          <p:cNvSpPr txBox="1"/>
          <p:nvPr userDrawn="1"/>
        </p:nvSpPr>
        <p:spPr>
          <a:xfrm>
            <a:off x="3641742" y="3298243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#E04847</a:t>
            </a:r>
          </a:p>
        </p:txBody>
      </p:sp>
      <p:sp>
        <p:nvSpPr>
          <p:cNvPr id="32" name="Tekstvak 14">
            <a:extLst>
              <a:ext uri="{FF2B5EF4-FFF2-40B4-BE49-F238E27FC236}">
                <a16:creationId xmlns:a16="http://schemas.microsoft.com/office/drawing/2014/main" id="{B9566A14-C443-4327-ABBC-A36113F8FBC1}"/>
              </a:ext>
            </a:extLst>
          </p:cNvPr>
          <p:cNvSpPr txBox="1"/>
          <p:nvPr userDrawn="1"/>
        </p:nvSpPr>
        <p:spPr>
          <a:xfrm>
            <a:off x="1985353" y="3298243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#FBB130</a:t>
            </a:r>
          </a:p>
        </p:txBody>
      </p:sp>
      <p:sp>
        <p:nvSpPr>
          <p:cNvPr id="36" name="Tekstvak 14">
            <a:extLst>
              <a:ext uri="{FF2B5EF4-FFF2-40B4-BE49-F238E27FC236}">
                <a16:creationId xmlns:a16="http://schemas.microsoft.com/office/drawing/2014/main" id="{7F8B6CCA-2D1B-4E36-BA58-8B1939B6482B}"/>
              </a:ext>
            </a:extLst>
          </p:cNvPr>
          <p:cNvSpPr txBox="1"/>
          <p:nvPr userDrawn="1"/>
        </p:nvSpPr>
        <p:spPr>
          <a:xfrm>
            <a:off x="838200" y="2622898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Licht</a:t>
            </a:r>
          </a:p>
        </p:txBody>
      </p:sp>
      <p:sp>
        <p:nvSpPr>
          <p:cNvPr id="37" name="Tekstvak 14">
            <a:extLst>
              <a:ext uri="{FF2B5EF4-FFF2-40B4-BE49-F238E27FC236}">
                <a16:creationId xmlns:a16="http://schemas.microsoft.com/office/drawing/2014/main" id="{DAC9FB7C-B103-40A9-8F68-22F367738DE6}"/>
              </a:ext>
            </a:extLst>
          </p:cNvPr>
          <p:cNvSpPr txBox="1"/>
          <p:nvPr userDrawn="1"/>
        </p:nvSpPr>
        <p:spPr>
          <a:xfrm>
            <a:off x="838200" y="4263869"/>
            <a:ext cx="112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Donker</a:t>
            </a:r>
          </a:p>
        </p:txBody>
      </p:sp>
    </p:spTree>
    <p:extLst>
      <p:ext uri="{BB962C8B-B14F-4D97-AF65-F5344CB8AC3E}">
        <p14:creationId xmlns:p14="http://schemas.microsoft.com/office/powerpoint/2010/main" val="6750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4CB1-600B-451E-BA6A-00330737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E412-13A3-424C-B3E5-B539084F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29C7-37EB-4AB1-A74B-6D2AA8A7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67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1CC2-BE37-46ED-B879-91C6FBC8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6C84-0616-4BC5-8CFC-FFD7086D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3839"/>
          </a:xfrm>
        </p:spPr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buNone/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32F50-745C-4F4D-A744-F900E274B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3839"/>
          </a:xfrm>
        </p:spPr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buNone/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A1EB0-BE6F-4218-B70D-7F6FFB84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14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7F30-5D07-4644-81A9-F064CCB4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65124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6DE93-3BC7-4A6F-8EDC-F64DCDD14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89036"/>
            <a:ext cx="5157787" cy="4501007"/>
          </a:xfrm>
        </p:spPr>
        <p:txBody>
          <a:bodyPr>
            <a:normAutofit/>
          </a:bodyPr>
          <a:lstStyle>
            <a:lvl1pPr>
              <a:defRPr sz="18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 sz="16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7DE5A-FFBC-4ADB-B240-F0B0D72F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65124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56C65-EEE6-4F13-A173-30551FCA5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189036"/>
            <a:ext cx="5183188" cy="4501007"/>
          </a:xfrm>
        </p:spPr>
        <p:txBody>
          <a:bodyPr>
            <a:normAutofit/>
          </a:bodyPr>
          <a:lstStyle>
            <a:lvl1pPr>
              <a:defRPr sz="18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 sz="16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E97DF-083C-4BA8-9147-BDAC75D4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534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330-4CB2-43FF-A7F2-2D48ADAB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1A0F3-5B97-41A1-B1FA-0958F420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33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E48DB-64ED-4D06-B4A7-D14778FE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29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12">
            <a:extLst>
              <a:ext uri="{FF2B5EF4-FFF2-40B4-BE49-F238E27FC236}">
                <a16:creationId xmlns:a16="http://schemas.microsoft.com/office/drawing/2014/main" id="{E573F6EF-3BA2-4E4D-9162-195C9B44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463" y="584319"/>
            <a:ext cx="7280535" cy="4853690"/>
          </a:xfrm>
          <a:prstGeom prst="rect">
            <a:avLst/>
          </a:prstGeom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737EDE00-B690-48F7-9AD0-44A34091F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9256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E58F5-9308-40C4-80BA-1BC58FCF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3932237" cy="132480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E0AB-7B04-40FB-BA8E-BE786637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18"/>
            <a:ext cx="3932237" cy="3528892"/>
          </a:xfrm>
        </p:spPr>
        <p:txBody>
          <a:bodyPr>
            <a:normAutofit/>
          </a:bodyPr>
          <a:lstStyle>
            <a:lvl1pPr>
              <a:defRPr sz="18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 sz="16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C905A48-5379-49EE-8D73-E2F46FB87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85" t="42793" r="6672" b="52545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644E-ABA9-4FEF-9812-2CD654E0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3129"/>
            <a:ext cx="838200" cy="336173"/>
          </a:xfrm>
        </p:spPr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C592CD-625A-4841-B294-F2CD9095A45B}"/>
              </a:ext>
            </a:extLst>
          </p:cNvPr>
          <p:cNvSpPr/>
          <p:nvPr userDrawn="1"/>
        </p:nvSpPr>
        <p:spPr>
          <a:xfrm>
            <a:off x="8131946" y="6513129"/>
            <a:ext cx="3221854" cy="33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Afbeelding 15">
            <a:extLst>
              <a:ext uri="{FF2B5EF4-FFF2-40B4-BE49-F238E27FC236}">
                <a16:creationId xmlns:a16="http://schemas.microsoft.com/office/drawing/2014/main" id="{744D25D5-7CC5-4269-AB1D-2F59F1D9DB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63951" y="584318"/>
            <a:ext cx="9528047" cy="48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12">
            <a:extLst>
              <a:ext uri="{FF2B5EF4-FFF2-40B4-BE49-F238E27FC236}">
                <a16:creationId xmlns:a16="http://schemas.microsoft.com/office/drawing/2014/main" id="{E573F6EF-3BA2-4E4D-9162-195C9B44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286" y="586868"/>
            <a:ext cx="7272888" cy="4848592"/>
          </a:xfrm>
          <a:prstGeom prst="rect">
            <a:avLst/>
          </a:prstGeom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737EDE00-B690-48F7-9AD0-44A34091F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925659" cy="6858000"/>
          </a:xfrm>
          <a:prstGeom prst="rect">
            <a:avLst/>
          </a:prstGeom>
        </p:spPr>
      </p:pic>
      <p:pic>
        <p:nvPicPr>
          <p:cNvPr id="8" name="Afbeelding 15">
            <a:extLst>
              <a:ext uri="{FF2B5EF4-FFF2-40B4-BE49-F238E27FC236}">
                <a16:creationId xmlns:a16="http://schemas.microsoft.com/office/drawing/2014/main" id="{744D25D5-7CC5-4269-AB1D-2F59F1D9D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7237" y="584318"/>
            <a:ext cx="9538610" cy="4877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E58F5-9308-40C4-80BA-1BC58FCF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3932237" cy="132480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E0AB-7B04-40FB-BA8E-BE786637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18"/>
            <a:ext cx="3932237" cy="3528892"/>
          </a:xfrm>
        </p:spPr>
        <p:txBody>
          <a:bodyPr>
            <a:normAutofit/>
          </a:bodyPr>
          <a:lstStyle>
            <a:lvl1pPr>
              <a:defRPr sz="18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 sz="16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F6F0B0-43BD-4FD0-AF46-C40CE1D89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685" t="42793" r="6672" b="52545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32F8002-4F88-44D0-8FF7-2C05BCF2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3129"/>
            <a:ext cx="838200" cy="336173"/>
          </a:xfrm>
        </p:spPr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B67238-7E60-4BE1-852A-0AB789AE778A}"/>
              </a:ext>
            </a:extLst>
          </p:cNvPr>
          <p:cNvSpPr/>
          <p:nvPr userDrawn="1"/>
        </p:nvSpPr>
        <p:spPr>
          <a:xfrm>
            <a:off x="8131946" y="6513129"/>
            <a:ext cx="3221854" cy="33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12">
            <a:extLst>
              <a:ext uri="{FF2B5EF4-FFF2-40B4-BE49-F238E27FC236}">
                <a16:creationId xmlns:a16="http://schemas.microsoft.com/office/drawing/2014/main" id="{E573F6EF-3BA2-4E4D-9162-195C9B44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286" y="586868"/>
            <a:ext cx="7272888" cy="4848592"/>
          </a:xfrm>
          <a:prstGeom prst="rect">
            <a:avLst/>
          </a:prstGeom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737EDE00-B690-48F7-9AD0-44A34091F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925659" cy="6858000"/>
          </a:xfrm>
          <a:prstGeom prst="rect">
            <a:avLst/>
          </a:prstGeom>
        </p:spPr>
      </p:pic>
      <p:pic>
        <p:nvPicPr>
          <p:cNvPr id="8" name="Afbeelding 15">
            <a:extLst>
              <a:ext uri="{FF2B5EF4-FFF2-40B4-BE49-F238E27FC236}">
                <a16:creationId xmlns:a16="http://schemas.microsoft.com/office/drawing/2014/main" id="{744D25D5-7CC5-4269-AB1D-2F59F1D9D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7856" y="584319"/>
            <a:ext cx="9530029" cy="4873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E58F5-9308-40C4-80BA-1BC58FCF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3600"/>
            <a:ext cx="3932237" cy="132480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E0AB-7B04-40FB-BA8E-BE786637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19"/>
            <a:ext cx="3932237" cy="3528891"/>
          </a:xfrm>
        </p:spPr>
        <p:txBody>
          <a:bodyPr>
            <a:normAutofit/>
          </a:bodyPr>
          <a:lstStyle>
            <a:lvl1pPr>
              <a:defRPr sz="18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 sz="16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 sz="20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1FDA258-F511-40F2-BD06-25BC5D9C5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685" t="42793" r="6672" b="52545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D42715A-DC3F-4653-8A89-6829E0F5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13129"/>
            <a:ext cx="838200" cy="336173"/>
          </a:xfrm>
        </p:spPr>
        <p:txBody>
          <a:bodyPr/>
          <a:lstStyle/>
          <a:p>
            <a:fld id="{66BD7F31-D7A5-48EC-AF3D-9F70A8238D5E}" type="slidenum">
              <a:rPr lang="en-NL" smtClean="0"/>
              <a:t>‹nr.›</a:t>
            </a:fld>
            <a:endParaRPr lang="en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BDBC69-4123-433E-AD12-8FFF4928B536}"/>
              </a:ext>
            </a:extLst>
          </p:cNvPr>
          <p:cNvSpPr/>
          <p:nvPr userDrawn="1"/>
        </p:nvSpPr>
        <p:spPr>
          <a:xfrm>
            <a:off x="8131946" y="6513129"/>
            <a:ext cx="3221854" cy="33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4350F5-8834-446B-9BB3-478F1635EE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b="866"/>
          <a:stretch/>
        </p:blipFill>
        <p:spPr>
          <a:xfrm>
            <a:off x="0" y="6513130"/>
            <a:ext cx="12195546" cy="34487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3C11095-C980-45D7-9C35-389FCBBEA41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9487" y="5692678"/>
            <a:ext cx="1772732" cy="55431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FD9D5-D255-4FC9-A2E6-E7AE4F6B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0D6C2-4464-4324-9844-9FF677765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6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52D0-89C7-4CC2-8C15-90414A16B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13129"/>
            <a:ext cx="838200" cy="336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fld id="{66BD7F31-D7A5-48EC-AF3D-9F70A8238D5E}" type="slidenum">
              <a:rPr lang="en-NL" smtClean="0"/>
              <a:pPr/>
              <a:t>‹nr.›</a:t>
            </a:fld>
            <a:endParaRPr lang="en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A1AAE-E5B9-44C4-8C09-9FCCC7F27D6C}"/>
              </a:ext>
            </a:extLst>
          </p:cNvPr>
          <p:cNvSpPr/>
          <p:nvPr userDrawn="1"/>
        </p:nvSpPr>
        <p:spPr>
          <a:xfrm>
            <a:off x="8131946" y="6513129"/>
            <a:ext cx="3221854" cy="336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Copyright © 2022 Cogix</a:t>
            </a:r>
            <a:endParaRPr lang="en-NL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0" r:id="rId8"/>
    <p:sldLayoutId id="2147483661" r:id="rId9"/>
    <p:sldLayoutId id="2147483669" r:id="rId10"/>
    <p:sldLayoutId id="214748366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49DEE-A77F-4FF6-B9DA-32C2378EC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Nieuwe functionaliteiten januari 2023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ED3012-C4A0-4A9D-BB66-84977219F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6B8EA6-A862-4A5D-926A-8216AC51B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Karin van der Heijden</a:t>
            </a:r>
          </a:p>
        </p:txBody>
      </p:sp>
    </p:spTree>
    <p:extLst>
      <p:ext uri="{BB962C8B-B14F-4D97-AF65-F5344CB8AC3E}">
        <p14:creationId xmlns:p14="http://schemas.microsoft.com/office/powerpoint/2010/main" val="1649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7D9B4-B0F0-5BE5-70D1-38C79296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Inactieve functiecategorieën worden verborgen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9D26D-5701-81BF-FA0F-A74CDA1C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maandrapportage personeel, continuïteitsparagraaf, </a:t>
            </a:r>
            <a:r>
              <a:rPr lang="nl-NL" dirty="0" err="1"/>
              <a:t>meerjarenbalans</a:t>
            </a:r>
            <a:r>
              <a:rPr lang="nl-NL" dirty="0"/>
              <a:t> en verantwoordingsrapporten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7A2D38-AFE5-E0BC-C51E-EC92D01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10</a:t>
            </a:fld>
            <a:endParaRPr lang="en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809E47-7AC3-316B-1922-2776F751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30" y="2688081"/>
            <a:ext cx="9144434" cy="34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20435-9586-7878-CDEC-86A2F661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verbeteringen/aanpassingen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E0845-D5CC-F6F6-2881-A6F85C49F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Bijstelling sociale premies (WIA, ZVW etc.)</a:t>
            </a:r>
          </a:p>
          <a:p>
            <a:r>
              <a:rPr lang="nl-NL" dirty="0"/>
              <a:t>Doorklikken op </a:t>
            </a:r>
            <a:r>
              <a:rPr lang="nl-NL" dirty="0" err="1"/>
              <a:t>Afas</a:t>
            </a:r>
            <a:r>
              <a:rPr lang="nl-NL" dirty="0"/>
              <a:t> facturen (instellingen voor nodig in </a:t>
            </a:r>
            <a:r>
              <a:rPr lang="nl-NL" dirty="0" err="1"/>
              <a:t>Afas</a:t>
            </a:r>
            <a:r>
              <a:rPr lang="nl-NL" dirty="0"/>
              <a:t>, zie nieuwsbrief)</a:t>
            </a:r>
          </a:p>
          <a:p>
            <a:r>
              <a:rPr lang="nl-NL" dirty="0"/>
              <a:t>Balansrealisatie voor </a:t>
            </a:r>
            <a:r>
              <a:rPr lang="nl-NL" dirty="0" err="1"/>
              <a:t>Twinfield</a:t>
            </a:r>
            <a:r>
              <a:rPr lang="nl-NL" dirty="0"/>
              <a:t> en </a:t>
            </a:r>
            <a:r>
              <a:rPr lang="nl-NL" dirty="0" err="1"/>
              <a:t>Preadyz</a:t>
            </a:r>
            <a:r>
              <a:rPr lang="nl-NL" dirty="0"/>
              <a:t> klanten</a:t>
            </a:r>
          </a:p>
          <a:p>
            <a:r>
              <a:rPr lang="nl-NL" dirty="0"/>
              <a:t>Balansrealisatie per maand zichtbaar (voorlopig alleen in </a:t>
            </a:r>
            <a:r>
              <a:rPr lang="nl-NL" dirty="0" err="1"/>
              <a:t>flex</a:t>
            </a:r>
            <a:r>
              <a:rPr lang="nl-NL" dirty="0"/>
              <a:t>. Rap.)</a:t>
            </a:r>
          </a:p>
          <a:p>
            <a:r>
              <a:rPr lang="nl-NL" dirty="0"/>
              <a:t>Flexibele rapportages op </a:t>
            </a:r>
            <a:r>
              <a:rPr lang="nl-NL" dirty="0" err="1"/>
              <a:t>kdr</a:t>
            </a:r>
            <a:r>
              <a:rPr lang="nl-NL" dirty="0"/>
              <a:t> ondersteund in verantwoordingsboekwerken (optelling van eventueel meerdere </a:t>
            </a:r>
            <a:r>
              <a:rPr lang="nl-NL" dirty="0" err="1"/>
              <a:t>kdr</a:t>
            </a:r>
            <a:r>
              <a:rPr lang="nl-NL" dirty="0"/>
              <a:t>)</a:t>
            </a:r>
          </a:p>
          <a:p>
            <a:r>
              <a:rPr lang="nl-NL" dirty="0"/>
              <a:t>Maandrapportage investeringen toe te voegen aan verantwoordingsboekwerken</a:t>
            </a:r>
          </a:p>
          <a:p>
            <a:r>
              <a:rPr lang="nl-NL" dirty="0"/>
              <a:t>Maandrapportage investeringen af te ronden op duizendtallen</a:t>
            </a:r>
          </a:p>
          <a:p>
            <a:r>
              <a:rPr lang="nl-NL" dirty="0"/>
              <a:t>Performanceverbetering Spreadsheetmodule (apart af te nemen module)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45130D-8AC6-B6F5-F1AE-E8CFB4BC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54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CAED6-A197-1AA5-EB95-47882473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066DD7-9123-B72B-E381-7FBAAB8C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Maandrapportage financieel volledig flexibel</a:t>
            </a:r>
          </a:p>
          <a:p>
            <a:r>
              <a:rPr lang="nl-NL" dirty="0"/>
              <a:t>HBO bekostiging</a:t>
            </a:r>
          </a:p>
          <a:p>
            <a:r>
              <a:rPr lang="nl-NL" dirty="0"/>
              <a:t>Herverdeelsleutels automatisch gevuld</a:t>
            </a:r>
          </a:p>
          <a:p>
            <a:r>
              <a:rPr lang="nl-NL" dirty="0"/>
              <a:t>Investeringen met termijn van 0</a:t>
            </a:r>
          </a:p>
          <a:p>
            <a:r>
              <a:rPr lang="nl-NL" dirty="0"/>
              <a:t>Bekostigingsfeiten gesorteerd</a:t>
            </a:r>
          </a:p>
          <a:p>
            <a:r>
              <a:rPr lang="nl-NL" dirty="0"/>
              <a:t>Automatische autorisatie nieuwe kostenplaats</a:t>
            </a:r>
          </a:p>
          <a:p>
            <a:r>
              <a:rPr lang="nl-NL" dirty="0"/>
              <a:t>Ingelezen fulltime salaris zichtbaar in Formatie</a:t>
            </a:r>
          </a:p>
          <a:p>
            <a:r>
              <a:rPr lang="nl-NL" dirty="0"/>
              <a:t>Extra functiecategorieën in Continuïteitsparagraaf en Jaarrekening</a:t>
            </a:r>
          </a:p>
          <a:p>
            <a:r>
              <a:rPr lang="nl-NL" dirty="0"/>
              <a:t>Inactieve functiecategorieën worden verborgen</a:t>
            </a:r>
          </a:p>
          <a:p>
            <a:r>
              <a:rPr lang="nl-NL" dirty="0"/>
              <a:t>Overige verbeteringen/aanpassingen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846D5D-ADBF-BD7A-8A6D-E699F63B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1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ACFCA-D6D7-DE17-DED8-77F493D8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Maandrapportage financieel en HBO bekostiging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FB509-5748-8C89-2787-65D8B432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Wordt getoond in de Demo omgeving </a:t>
            </a:r>
            <a:r>
              <a:rPr lang="nl-NL"/>
              <a:t>(video)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E49A80-6BD1-56BC-3F49-8A8A9A0B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20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E6F73-88C0-406E-58CE-6A26C2E6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Herverdeelsleutels automatisch gevuld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20AD009-B494-AEB8-FB1C-CD568230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14" y="1346512"/>
            <a:ext cx="10203172" cy="435298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D2AA55-3A5A-6905-0B57-3A33964D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09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0BAEB-74BE-A600-197D-FE81DA0F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Investeringen met termijn van 0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2A0736A-1685-0DFA-F67A-F63B0FD90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85" y="2242746"/>
            <a:ext cx="11765829" cy="237250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5B457-96F6-F56D-959D-6D17E418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92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68CCC-B3FD-D308-B8C6-2D1813CC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Bekostigingsfeiten gesorteerd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5045E1F-84B6-9377-D05E-74F3BB420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678" y="1329968"/>
            <a:ext cx="4356643" cy="498537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96349C-D5F9-FEE7-06E3-24D986AA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5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43AFB-6F19-C475-9164-099EFE4F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Automatische autorisatie nieuwe kostenplaats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E925679-B2DA-A91E-9C21-4D16C0AF3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899" y="1372696"/>
            <a:ext cx="6988202" cy="468627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56A6ED-39C4-F850-7F16-5AC28623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02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2F426-58A4-E825-FA7D-5E5A56FF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Ingelezen fulltime salaris zichtbaar in Formatie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AC23EEB-CCD5-30FC-0DA9-E59C8F556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954" y="1321423"/>
            <a:ext cx="9232091" cy="435298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9AAA16-A016-F787-AD4B-A24C3E80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63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BEB32-A448-4758-A258-918D7F90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functiecategorieën in Continuïteitsparagraaf en Jaarrekening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0CCA48F-F249-C74C-413E-A4EFC340D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735" y="1586755"/>
            <a:ext cx="7376529" cy="4436647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CB5E3B-8D11-8913-9DE5-3DA61AF6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F31-D7A5-48EC-AF3D-9F70A8238D5E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28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Content Slides">
  <a:themeElements>
    <a:clrScheme name="Cogix">
      <a:dk1>
        <a:srgbClr val="3F3F3F"/>
      </a:dk1>
      <a:lt1>
        <a:sysClr val="window" lastClr="FFFFFF"/>
      </a:lt1>
      <a:dk2>
        <a:srgbClr val="595959"/>
      </a:dk2>
      <a:lt2>
        <a:srgbClr val="F2F2F2"/>
      </a:lt2>
      <a:accent1>
        <a:srgbClr val="FBB130"/>
      </a:accent1>
      <a:accent2>
        <a:srgbClr val="E04847"/>
      </a:accent2>
      <a:accent3>
        <a:srgbClr val="369ABA"/>
      </a:accent3>
      <a:accent4>
        <a:srgbClr val="7D9588"/>
      </a:accent4>
      <a:accent5>
        <a:srgbClr val="ABD46F"/>
      </a:accent5>
      <a:accent6>
        <a:srgbClr val="476856"/>
      </a:accent6>
      <a:hlink>
        <a:srgbClr val="1388AE"/>
      </a:hlink>
      <a:folHlink>
        <a:srgbClr val="1388AE"/>
      </a:folHlink>
    </a:clrScheme>
    <a:fontScheme name="Cogix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1" id="{F7938B4C-DC44-426E-8771-7341B9A04B4E}" vid="{6C300A24-CA26-4A29-8C40-3E4B0938C6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A2FF46846313438394EEA997B0A110" ma:contentTypeVersion="2" ma:contentTypeDescription="Een nieuw document maken." ma:contentTypeScope="" ma:versionID="13028e612d7ed26adfa1dbaa58480e07">
  <xsd:schema xmlns:xsd="http://www.w3.org/2001/XMLSchema" xmlns:xs="http://www.w3.org/2001/XMLSchema" xmlns:p="http://schemas.microsoft.com/office/2006/metadata/properties" xmlns:ns2="39f78ff1-9a27-4493-a2ec-74757919807d" targetNamespace="http://schemas.microsoft.com/office/2006/metadata/properties" ma:root="true" ma:fieldsID="1fe3838e7e7b07032e2363d76f0b9c8f" ns2:_="">
    <xsd:import namespace="39f78ff1-9a27-4493-a2ec-7475791980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78ff1-9a27-4493-a2ec-747579198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B8DC2-0C80-4504-9B13-01E2C1B3F0C6}">
  <ds:schemaRefs>
    <ds:schemaRef ds:uri="39f78ff1-9a27-4493-a2ec-74757919807d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13899D-F48D-42DC-A9BA-58E6FE260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78ff1-9a27-4493-a2ec-747579198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35DB4-1EB0-4513-BBD8-A3AECC63BF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Cogix</Template>
  <TotalTime>0</TotalTime>
  <Words>194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Source Sans Pro</vt:lpstr>
      <vt:lpstr>Source Sans Pro Light</vt:lpstr>
      <vt:lpstr>Wingdings</vt:lpstr>
      <vt:lpstr>Cogix Content Slides</vt:lpstr>
      <vt:lpstr>Nieuwe functionaliteiten januari 2023</vt:lpstr>
      <vt:lpstr>Agenda</vt:lpstr>
      <vt:lpstr>Maandrapportage financieel en HBO bekostiging</vt:lpstr>
      <vt:lpstr>Herverdeelsleutels automatisch gevuld</vt:lpstr>
      <vt:lpstr>Investeringen met termijn van 0</vt:lpstr>
      <vt:lpstr>Bekostigingsfeiten gesorteerd</vt:lpstr>
      <vt:lpstr>Automatische autorisatie nieuwe kostenplaats</vt:lpstr>
      <vt:lpstr>Ingelezen fulltime salaris zichtbaar in Formatie</vt:lpstr>
      <vt:lpstr>Extra functiecategorieën in Continuïteitsparagraaf en Jaarrekening</vt:lpstr>
      <vt:lpstr>Inactieve functiecategorieën worden verborgen</vt:lpstr>
      <vt:lpstr>Overige verbeteringen/aanpassingen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Nieuwe functionaliteiten januari 2023</dc:title>
  <dc:creator>Karin van der Heijden</dc:creator>
  <cp:lastModifiedBy>Karin van der Heijden</cp:lastModifiedBy>
  <cp:revision>3</cp:revision>
  <dcterms:created xsi:type="dcterms:W3CDTF">2022-12-13T12:20:41Z</dcterms:created>
  <dcterms:modified xsi:type="dcterms:W3CDTF">2022-12-13T13:12:11Z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0x01010082A2FF46846313438394EEA997B0A110</vt:lpwstr>
  </property>
</Properties>
</file>