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85" r:id="rId2"/>
  </p:sldMasterIdLst>
  <p:notesMasterIdLst>
    <p:notesMasterId r:id="rId12"/>
  </p:notesMasterIdLst>
  <p:handoutMasterIdLst>
    <p:handoutMasterId r:id="rId13"/>
  </p:handoutMasterIdLst>
  <p:sldIdLst>
    <p:sldId id="383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84" r:id="rId11"/>
  </p:sldIdLst>
  <p:sldSz cx="9144000" cy="5143500" type="screen16x9"/>
  <p:notesSz cx="6783388" cy="9926638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Ebrima" panose="02000000000000000000" pitchFamily="2" charset="0"/>
      <p:regular r:id="rId24"/>
      <p:bold r:id="rId2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B9F1C3-8DE1-4610-A6F6-143A5DD17894}">
          <p14:sldIdLst>
            <p14:sldId id="383"/>
            <p14:sldId id="385"/>
            <p14:sldId id="386"/>
            <p14:sldId id="387"/>
            <p14:sldId id="388"/>
            <p14:sldId id="389"/>
            <p14:sldId id="390"/>
            <p14:sldId id="391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114"/>
    <a:srgbClr val="000000"/>
    <a:srgbClr val="0B1617"/>
    <a:srgbClr val="0C6353"/>
    <a:srgbClr val="243F5A"/>
    <a:srgbClr val="6D98C5"/>
    <a:srgbClr val="2EE7E3"/>
    <a:srgbClr val="F82359"/>
    <a:srgbClr val="73060E"/>
    <a:srgbClr val="FF5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88859" autoAdjust="0"/>
  </p:normalViewPr>
  <p:slideViewPr>
    <p:cSldViewPr>
      <p:cViewPr varScale="1">
        <p:scale>
          <a:sx n="146" d="100"/>
          <a:sy n="146" d="100"/>
        </p:scale>
        <p:origin x="54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9" y="6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B175-7770-4C5C-B0D7-C0055BAECA90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77A4D-43E8-46EC-BE7F-547FF7D021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31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4BC6-88FF-476E-948F-351792C77BE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393-E9D5-4D61-A6AC-14DE4DB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B9D-26C1-48E5-8E97-1FE323EE2B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5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B9D-26C1-48E5-8E97-1FE323EE2B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B9D-26C1-48E5-8E97-1FE323EE2B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4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B9D-26C1-48E5-8E97-1FE323EE2B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5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Personele bekostiging wijzigt door</a:t>
            </a:r>
            <a:r>
              <a:rPr lang="nl-NL" baseline="0" dirty="0"/>
              <a:t> aanpassing GGL, overige parameters zijn gelijk gehouden aan 01-10-2016.</a:t>
            </a:r>
          </a:p>
          <a:p>
            <a:r>
              <a:rPr lang="nl-NL" baseline="0" dirty="0"/>
              <a:t>Loonkosten stijgen door periodieken, formatie is gelijk gehouden.</a:t>
            </a:r>
          </a:p>
          <a:p>
            <a:r>
              <a:rPr lang="nl-NL" baseline="0" dirty="0"/>
              <a:t>Bij deze school loopt het begrotingstekort op naar ca. 40K.</a:t>
            </a:r>
          </a:p>
          <a:p>
            <a:r>
              <a:rPr lang="nl-NL" baseline="0" dirty="0"/>
              <a:t>Deze school heeft ongeveer 270 leerlingen. </a:t>
            </a:r>
          </a:p>
          <a:p>
            <a:r>
              <a:rPr lang="nl-NL" baseline="0" dirty="0"/>
              <a:t>Als we dit vermenigvuldigen met 20, komt dit voor de hele organisatie neer op 800K en dat zijn ongeveer 12 FTE.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B9D-26C1-48E5-8E97-1FE323EE2B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84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Personele bekostiging wijzigt door</a:t>
            </a:r>
            <a:r>
              <a:rPr lang="nl-NL" baseline="0" dirty="0"/>
              <a:t> aanpassing GGL, overige parameters zijn gelijk gehouden aan 01-10-2016.</a:t>
            </a:r>
          </a:p>
          <a:p>
            <a:r>
              <a:rPr lang="nl-NL" baseline="0" dirty="0"/>
              <a:t>Loonkosten stijgen door periodieken, formatie is gelijk gehouden.</a:t>
            </a:r>
          </a:p>
          <a:p>
            <a:r>
              <a:rPr lang="nl-NL" baseline="0" dirty="0"/>
              <a:t>Bij deze school loopt het begrotingstekort op naar ca. 80K.</a:t>
            </a:r>
          </a:p>
          <a:p>
            <a:r>
              <a:rPr lang="nl-NL" baseline="0" dirty="0"/>
              <a:t>Deze school heeft ongeveer 720 leerlingen. </a:t>
            </a:r>
          </a:p>
          <a:p>
            <a:r>
              <a:rPr lang="nl-NL" baseline="0" dirty="0"/>
              <a:t>Als we dit vermenigvuldigen met 7,5, komt dit voor de hele organisatie neer op 600K en dat zijn ongeveer 9 FTE.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B9D-26C1-48E5-8E97-1FE323EE2B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8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B9D-26C1-48E5-8E97-1FE323EE2B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71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83672-4F6A-42F9-A632-3790F6620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2746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4011910"/>
            <a:ext cx="3323034" cy="324036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lang="nl-N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436096" y="3632739"/>
            <a:ext cx="3323034" cy="36508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867894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385C7-81A1-4DA7-B6D7-AA33C232B76A}"/>
              </a:ext>
            </a:extLst>
          </p:cNvPr>
          <p:cNvSpPr txBox="1"/>
          <p:nvPr userDrawn="1"/>
        </p:nvSpPr>
        <p:spPr>
          <a:xfrm>
            <a:off x="5436096" y="2715766"/>
            <a:ext cx="332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Het gemak van Cogix onderwijsbegroting</a:t>
            </a:r>
            <a:endParaRPr lang="en-GB" sz="2400" b="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oolbord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Artikelen\Whitepapers\Cogix Onderwijsbegroting en rapportage\blackboard-backgrounds-wallpapers.jpeg">
            <a:extLst>
              <a:ext uri="{FF2B5EF4-FFF2-40B4-BE49-F238E27FC236}">
                <a16:creationId xmlns:a16="http://schemas.microsoft.com/office/drawing/2014/main" id="{5693C6AF-6DAC-467C-8F5E-C021B792F7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50AB5-2368-45CC-BE69-1C12CDD923FF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ol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Artikelen\Whitepapers\Cogix Onderwijsbegroting en rapportage\blackboard-backgrounds-wallpaper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99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51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8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42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01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73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70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0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83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6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h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362CD-CE61-4895-A037-079D4F6CE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5272"/>
          <a:stretch/>
        </p:blipFill>
        <p:spPr>
          <a:xfrm>
            <a:off x="-2242" y="1"/>
            <a:ext cx="9146241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5112568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wichthef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67D38-93E1-4BCE-A574-0275B9FF2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504"/>
          <a:stretch/>
        </p:blipFill>
        <p:spPr>
          <a:xfrm flipH="1">
            <a:off x="-2241" y="1"/>
            <a:ext cx="91462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oun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F27B0-7465-4D25-ADA4-8DABB2208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3372"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C635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road">
            <a:extLst>
              <a:ext uri="{FF2B5EF4-FFF2-40B4-BE49-F238E27FC236}">
                <a16:creationId xmlns:a16="http://schemas.microsoft.com/office/drawing/2014/main" id="{F43B7F14-D847-4637-B3E6-8E132BCE3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6604"/>
          <a:stretch/>
        </p:blipFill>
        <p:spPr bwMode="auto">
          <a:xfrm>
            <a:off x="-1" y="0"/>
            <a:ext cx="9144001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clouds">
            <a:extLst>
              <a:ext uri="{FF2B5EF4-FFF2-40B4-BE49-F238E27FC236}">
                <a16:creationId xmlns:a16="http://schemas.microsoft.com/office/drawing/2014/main" id="{56850814-2AA3-4E50-807C-7D4E36D86A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child ipad">
            <a:extLst>
              <a:ext uri="{FF2B5EF4-FFF2-40B4-BE49-F238E27FC236}">
                <a16:creationId xmlns:a16="http://schemas.microsoft.com/office/drawing/2014/main" id="{36C101DD-9EED-4528-84B9-C2647DECE0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957"/>
          <a:stretch/>
        </p:blipFill>
        <p:spPr bwMode="auto">
          <a:xfrm>
            <a:off x="-2242" y="0"/>
            <a:ext cx="91462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F96F-BD83-4002-9A83-194252DE31EA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8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241" y="3939903"/>
            <a:ext cx="9146240" cy="704194"/>
          </a:xfrm>
          <a:prstGeom prst="rect">
            <a:avLst/>
          </a:prstGeom>
          <a:solidFill>
            <a:srgbClr val="FE8114"/>
          </a:solidFill>
        </p:spPr>
        <p:txBody>
          <a:bodyPr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9582"/>
            <a:ext cx="7488832" cy="23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chemeClr val="bg1">
                  <a:lumMod val="50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76" r:id="rId9"/>
    <p:sldLayoutId id="2147483681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nl-NL" sz="2800" kern="1200" smtClean="0">
          <a:solidFill>
            <a:sysClr val="windowText" lastClr="00000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E292-4CB5-4A9F-B41A-033ED619301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ED28-971E-40BA-9413-9832F07821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88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3D3A12-5166-441C-A6D4-62732B54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3934860"/>
            <a:ext cx="3707904" cy="365082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Sessie</a:t>
            </a:r>
            <a:r>
              <a:rPr lang="en-US" sz="1800" dirty="0">
                <a:solidFill>
                  <a:schemeClr val="tx1"/>
                </a:solidFill>
              </a:rPr>
              <a:t> GROEN2: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dirty="0" err="1">
                <a:solidFill>
                  <a:schemeClr val="tx1"/>
                </a:solidFill>
              </a:rPr>
              <a:t>Oplopend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begrotingstekort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gelijkblijvende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omstandigheden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 err="1">
                <a:solidFill>
                  <a:schemeClr val="tx1"/>
                </a:solidFill>
              </a:rPr>
              <a:t>Marjolein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Ausma</a:t>
            </a:r>
            <a:r>
              <a:rPr lang="en-US" sz="1800" i="1" dirty="0">
                <a:solidFill>
                  <a:schemeClr val="tx1"/>
                </a:solidFill>
              </a:rPr>
              <a:t> (KPOA)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27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br>
              <a:rPr lang="nl-NL" sz="4050" dirty="0"/>
            </a:br>
            <a:r>
              <a:rPr lang="nl-NL" sz="4050" dirty="0"/>
              <a:t>Oplopend begrotingstekort bij gelijkblijvende omstandigheden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73" y="78163"/>
            <a:ext cx="1732173" cy="8507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27" y="2644974"/>
            <a:ext cx="2089547" cy="20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9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KPOA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Katholiek Primair Onderwijs Amersfoort</a:t>
            </a:r>
          </a:p>
          <a:p>
            <a:r>
              <a:rPr lang="nl-NL" dirty="0"/>
              <a:t>17 scholen, waarvan 1 SO</a:t>
            </a:r>
          </a:p>
          <a:p>
            <a:r>
              <a:rPr lang="nl-NL" dirty="0"/>
              <a:t>Ca. 5.500 leerlingen</a:t>
            </a:r>
          </a:p>
          <a:p>
            <a:r>
              <a:rPr lang="nl-NL" dirty="0"/>
              <a:t>Krimp   </a:t>
            </a:r>
            <a:r>
              <a:rPr lang="nl-NL" sz="1800" dirty="0"/>
              <a:t>(afgelopen 3 jaar ca. 500 leerlingen, komende 4 jaar ca. 350 leerlingen)</a:t>
            </a:r>
          </a:p>
          <a:p>
            <a:r>
              <a:rPr lang="nl-NL" dirty="0"/>
              <a:t>Administratie in eigen beheer</a:t>
            </a:r>
          </a:p>
          <a:p>
            <a:r>
              <a:rPr lang="nl-NL" dirty="0"/>
              <a:t>Ondersteuning door AFAS (2012), Cogix (2017) en </a:t>
            </a:r>
            <a:r>
              <a:rPr lang="nl-NL" dirty="0" err="1"/>
              <a:t>Whitevision</a:t>
            </a:r>
            <a:r>
              <a:rPr lang="nl-NL" dirty="0"/>
              <a:t> (2018)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73" y="78163"/>
            <a:ext cx="1732173" cy="8507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40" y="3787377"/>
            <a:ext cx="1215000" cy="1215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063" y="3791229"/>
            <a:ext cx="1215000" cy="1215000"/>
          </a:xfrm>
          <a:prstGeom prst="rect">
            <a:avLst/>
          </a:prstGeom>
        </p:spPr>
      </p:pic>
      <p:pic>
        <p:nvPicPr>
          <p:cNvPr id="1026" name="Picture 2" descr="https://whitevision.nl/assets/images/logo_x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86" y="3787377"/>
            <a:ext cx="1396646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4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Begrotingssystematiek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73" y="78163"/>
            <a:ext cx="1732173" cy="8507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Cogix</a:t>
            </a:r>
          </a:p>
          <a:p>
            <a:pPr lvl="1"/>
            <a:r>
              <a:rPr lang="nl-NL" dirty="0"/>
              <a:t>GGL stijgt jaarlijks</a:t>
            </a:r>
          </a:p>
          <a:p>
            <a:pPr lvl="1"/>
            <a:r>
              <a:rPr lang="nl-NL" dirty="0"/>
              <a:t>Periodieken worden gedurende de gehele begrotingsperiode toegekend</a:t>
            </a:r>
          </a:p>
          <a:p>
            <a:pPr lvl="1"/>
            <a:endParaRPr lang="nl-NL" dirty="0"/>
          </a:p>
          <a:p>
            <a:r>
              <a:rPr lang="nl-NL" dirty="0"/>
              <a:t>KPOA</a:t>
            </a:r>
          </a:p>
          <a:p>
            <a:pPr lvl="1"/>
            <a:r>
              <a:rPr lang="nl-NL" dirty="0"/>
              <a:t>GGL wordt gelijk gehouden</a:t>
            </a:r>
          </a:p>
          <a:p>
            <a:pPr lvl="1"/>
            <a:r>
              <a:rPr lang="nl-NL" dirty="0"/>
              <a:t>Na het eerste begrotingsjaar worden geen periodieken meer toegekend, m.a.w. het loonkostenniveau van het eerste begrotingsjaar wordt de jaren daarna doorgetrokken</a:t>
            </a:r>
          </a:p>
        </p:txBody>
      </p:sp>
    </p:spTree>
    <p:extLst>
      <p:ext uri="{BB962C8B-B14F-4D97-AF65-F5344CB8AC3E}">
        <p14:creationId xmlns:p14="http://schemas.microsoft.com/office/powerpoint/2010/main" val="281149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Begrotingsproces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73" y="78163"/>
            <a:ext cx="1732173" cy="8507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Voor ons dus een verandering in de begrotingssystematiek</a:t>
            </a:r>
          </a:p>
          <a:p>
            <a:r>
              <a:rPr lang="nl-NL" dirty="0"/>
              <a:t>Bij consolidatie bleek dat de daling van de formatie niet in verhouding stond tot de daling van het aantal leerlingen, m.a.w. het aantal leerlingen per fte ging stijgen</a:t>
            </a:r>
          </a:p>
          <a:p>
            <a:r>
              <a:rPr lang="nl-NL" dirty="0"/>
              <a:t>Terugkijken:</a:t>
            </a:r>
          </a:p>
          <a:p>
            <a:pPr lvl="1"/>
            <a:r>
              <a:rPr lang="nl-NL" dirty="0"/>
              <a:t>GGL altijd tussen 39,00 en 39,60</a:t>
            </a:r>
          </a:p>
          <a:p>
            <a:pPr lvl="1"/>
            <a:r>
              <a:rPr lang="nl-NL" dirty="0"/>
              <a:t>Natuurlijk verloop in formatie waardoor de gemiddelde loonkosten , los van indexaties, niet sterk zijn gestegen</a:t>
            </a:r>
          </a:p>
          <a:p>
            <a:r>
              <a:rPr lang="nl-NL" dirty="0"/>
              <a:t>Onderzoek naar effect bij gelijkblijvende omstandigheden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96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1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73" y="78163"/>
            <a:ext cx="1732173" cy="8507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68015"/>
            <a:ext cx="6419251" cy="36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4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2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73" y="78163"/>
            <a:ext cx="1732173" cy="8507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68016"/>
            <a:ext cx="6419251" cy="34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73" y="78163"/>
            <a:ext cx="1732173" cy="8507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 is jullie ervaring?</a:t>
            </a:r>
          </a:p>
          <a:p>
            <a:endParaRPr lang="nl-NL" dirty="0"/>
          </a:p>
          <a:p>
            <a:r>
              <a:rPr lang="nl-NL" dirty="0"/>
              <a:t>Hoe gaan jullie hier mee om?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387" y="2104187"/>
            <a:ext cx="2523963" cy="2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2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39653-E2F2-47A3-AEBB-5D4B1760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Belangrijkste</a:t>
            </a:r>
            <a:r>
              <a:rPr lang="en-GB" dirty="0"/>
              <a:t> </a:t>
            </a:r>
            <a:r>
              <a:rPr lang="en-GB" dirty="0" err="1"/>
              <a:t>uitspraken</a:t>
            </a:r>
            <a:r>
              <a:rPr lang="en-GB" dirty="0"/>
              <a:t> </a:t>
            </a:r>
            <a:r>
              <a:rPr lang="en-GB" dirty="0" err="1"/>
              <a:t>gedurende</a:t>
            </a:r>
            <a:r>
              <a:rPr lang="en-GB" dirty="0"/>
              <a:t> </a:t>
            </a:r>
            <a:r>
              <a:rPr lang="en-GB" dirty="0" err="1"/>
              <a:t>sessie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13FE9-5B90-40FD-886E-0B98458E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1"/>
            <a:ext cx="7488832" cy="2880321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Periodieken automatisch elk jaar verhoogd.</a:t>
            </a:r>
          </a:p>
          <a:p>
            <a:r>
              <a:rPr lang="nl-NL" dirty="0"/>
              <a:t>Compensatie bekostiging vanuit GGL is niet toereikend voor verhoging salariskosten.</a:t>
            </a:r>
          </a:p>
          <a:p>
            <a:r>
              <a:rPr lang="nl-NL" dirty="0"/>
              <a:t>In de praktijk is dit niet wat je ziet ivm natuurlijk verloop.</a:t>
            </a:r>
          </a:p>
          <a:p>
            <a:r>
              <a:rPr lang="nl-NL" dirty="0"/>
              <a:t>1e en 2e jaar gaat het nog prima, maar daarna loopt het tekort op.</a:t>
            </a:r>
          </a:p>
          <a:p>
            <a:r>
              <a:rPr lang="nl-NL" dirty="0"/>
              <a:t>Vraag: Hoe gaan andere besturen hiermee om?</a:t>
            </a:r>
          </a:p>
          <a:p>
            <a:r>
              <a:rPr lang="nl-NL" dirty="0"/>
              <a:t>Aangedragen oplossingen: % verhoging bekostiging gebruiken of negatief % loonkosten. Maar welk percentage gebruik je dan?</a:t>
            </a:r>
          </a:p>
        </p:txBody>
      </p:sp>
    </p:spTree>
    <p:extLst>
      <p:ext uri="{BB962C8B-B14F-4D97-AF65-F5344CB8AC3E}">
        <p14:creationId xmlns:p14="http://schemas.microsoft.com/office/powerpoint/2010/main" val="38005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gix H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gix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3A80">
            <a:alpha val="80000"/>
          </a:srgb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dirty="0">
            <a:latin typeface="Ebrima" pitchFamily="2" charset="0"/>
            <a:ea typeface="Ebrima" pitchFamily="2" charset="0"/>
            <a:cs typeface="Ebrima" pitchFamily="2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Ebrima" pitchFamily="2" charset="0"/>
            <a:ea typeface="Ebrima" pitchFamily="2" charset="0"/>
            <a:cs typeface="Ebrim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ix 2018" id="{889234D4-2405-4430-BA4B-5F6A339AFA09}" vid="{187A9D10-8145-4097-BE3F-D2E36A37E2B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Cogix 2018</Template>
  <TotalTime>29</TotalTime>
  <Words>409</Words>
  <Application>Microsoft Office PowerPoint</Application>
  <PresentationFormat>On-screen Show (16:9)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Open Sans</vt:lpstr>
      <vt:lpstr>Calibri</vt:lpstr>
      <vt:lpstr>Calibri Light</vt:lpstr>
      <vt:lpstr>Ebrima</vt:lpstr>
      <vt:lpstr>Cogix HD</vt:lpstr>
      <vt:lpstr>Kantoorthema</vt:lpstr>
      <vt:lpstr>Sessie GROEN2: “Oplopend begrotingstekort bij gelijkblijvende omstandigheden” Marjolein Ausma (KPOA)</vt:lpstr>
      <vt:lpstr> Oplopend begrotingstekort bij gelijkblijvende omstandigheden</vt:lpstr>
      <vt:lpstr>KPOA</vt:lpstr>
      <vt:lpstr>Begrotingssystematiek</vt:lpstr>
      <vt:lpstr>Begrotingsproces</vt:lpstr>
      <vt:lpstr>Voorbeeld 1</vt:lpstr>
      <vt:lpstr>Voorbeeld 2</vt:lpstr>
      <vt:lpstr>Vragen</vt:lpstr>
      <vt:lpstr>Belangrijkste uitspraken gedurende sessie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Bewustwording, buiten patronen denken &amp; creatieve oplossingen</dc:title>
  <dc:creator>Ninette van der Velden</dc:creator>
  <cp:lastModifiedBy>Joyce Cleijsen</cp:lastModifiedBy>
  <cp:revision>10</cp:revision>
  <cp:lastPrinted>2013-11-14T09:04:30Z</cp:lastPrinted>
  <dcterms:created xsi:type="dcterms:W3CDTF">2018-03-20T21:12:01Z</dcterms:created>
  <dcterms:modified xsi:type="dcterms:W3CDTF">2018-03-22T10:38:33Z</dcterms:modified>
</cp:coreProperties>
</file>