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3" r:id="rId1"/>
    <p:sldMasterId id="2147483685" r:id="rId2"/>
  </p:sldMasterIdLst>
  <p:notesMasterIdLst>
    <p:notesMasterId r:id="rId16"/>
  </p:notesMasterIdLst>
  <p:handoutMasterIdLst>
    <p:handoutMasterId r:id="rId17"/>
  </p:handoutMasterIdLst>
  <p:sldIdLst>
    <p:sldId id="383" r:id="rId3"/>
    <p:sldId id="386" r:id="rId4"/>
    <p:sldId id="387" r:id="rId5"/>
    <p:sldId id="388" r:id="rId6"/>
    <p:sldId id="389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84" r:id="rId15"/>
  </p:sldIdLst>
  <p:sldSz cx="9144000" cy="5143500" type="screen16x9"/>
  <p:notesSz cx="6783388" cy="9926638"/>
  <p:embeddedFontLst>
    <p:embeddedFont>
      <p:font typeface="Open Sans" panose="020B060402020202020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Ebrima" panose="02000000000000000000" pitchFamily="2" charset="0"/>
      <p:regular r:id="rId26"/>
      <p:bold r:id="rId27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B9F1C3-8DE1-4610-A6F6-143A5DD17894}">
          <p14:sldIdLst>
            <p14:sldId id="383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8114"/>
    <a:srgbClr val="000000"/>
    <a:srgbClr val="0B1617"/>
    <a:srgbClr val="0C6353"/>
    <a:srgbClr val="243F5A"/>
    <a:srgbClr val="6D98C5"/>
    <a:srgbClr val="2EE7E3"/>
    <a:srgbClr val="F82359"/>
    <a:srgbClr val="73060E"/>
    <a:srgbClr val="FF53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9" autoAdjust="0"/>
    <p:restoredTop sz="88859" autoAdjust="0"/>
  </p:normalViewPr>
  <p:slideViewPr>
    <p:cSldViewPr>
      <p:cViewPr varScale="1">
        <p:scale>
          <a:sx n="146" d="100"/>
          <a:sy n="146" d="100"/>
        </p:scale>
        <p:origin x="54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4029" y="66"/>
      </p:cViewPr>
      <p:guideLst>
        <p:guide orient="horz" pos="3127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CB175-7770-4C5C-B0D7-C0055BAECA90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77A4D-43E8-46EC-BE7F-547FF7D0213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319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235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B4BC6-88FF-476E-948F-351792C77BE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339" y="4715153"/>
            <a:ext cx="542671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235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B4393-E9D5-4D61-A6AC-14DE4DB4179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29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383672-4F6A-42F9-A632-3790F6620F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0" b="12746"/>
          <a:stretch/>
        </p:blipFill>
        <p:spPr>
          <a:xfrm>
            <a:off x="0" y="0"/>
            <a:ext cx="9143998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36096" y="4011910"/>
            <a:ext cx="3323034" cy="324036"/>
          </a:xfr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l">
              <a:buNone/>
              <a:defRPr lang="nl-NL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 algn="ctr">
              <a:spcBef>
                <a:spcPct val="0"/>
              </a:spcBef>
            </a:pPr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10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436096" y="3632739"/>
            <a:ext cx="3323034" cy="36508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3867894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385C7-81A1-4DA7-B6D7-AA33C232B76A}"/>
              </a:ext>
            </a:extLst>
          </p:cNvPr>
          <p:cNvSpPr txBox="1"/>
          <p:nvPr userDrawn="1"/>
        </p:nvSpPr>
        <p:spPr>
          <a:xfrm>
            <a:off x="5436096" y="2715766"/>
            <a:ext cx="3323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Het gemak van Cogix onderwijsbegroting</a:t>
            </a:r>
            <a:endParaRPr lang="en-GB" sz="2400" b="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choolbord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:\Artikelen\Whitepapers\Cogix Onderwijsbegroting en rapportage\blackboard-backgrounds-wallpapers.jpeg">
            <a:extLst>
              <a:ext uri="{FF2B5EF4-FFF2-40B4-BE49-F238E27FC236}">
                <a16:creationId xmlns:a16="http://schemas.microsoft.com/office/drawing/2014/main" id="{5693C6AF-6DAC-467C-8F5E-C021B792F7E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C50AB5-2368-45CC-BE69-1C12CDD923FF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88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oolb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:\Artikelen\Whitepapers\Cogix Onderwijsbegroting en rapportage\blackboard-backgrounds-wallpapers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1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 baseline="0"/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</a:defRPr>
            </a:lvl1pPr>
          </a:lstStyle>
          <a:p>
            <a:r>
              <a:rPr lang="nl-NL" dirty="0"/>
              <a:t>7-12-2017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</a:defRPr>
            </a:lvl1pPr>
          </a:lstStyle>
          <a:p>
            <a:r>
              <a:rPr lang="nl-NL" dirty="0"/>
              <a:t>Begroten 3.0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</a:defRPr>
            </a:lvl1pPr>
          </a:lstStyle>
          <a:p>
            <a:fld id="{06CD5DE5-3901-4B66-A826-E20848C9D303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4965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7-12-2017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Begroten 3.0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D5DE5-3901-4B66-A826-E20848C9D3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6814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55438"/>
            <a:ext cx="7886700" cy="74142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36927"/>
            <a:ext cx="7886700" cy="309579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7-12-2017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Begroten 3.0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6CD5DE5-3901-4B66-A826-E20848C9D303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3967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7-12-2017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Begroten 3.0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D5DE5-3901-4B66-A826-E20848C9D3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4688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53823"/>
            <a:ext cx="7886700" cy="747544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07501"/>
            <a:ext cx="3886200" cy="3201251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03760"/>
            <a:ext cx="3886200" cy="320499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7-12-2017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Begroten 3.0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D5DE5-3901-4B66-A826-E20848C9D3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5726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97566"/>
            <a:ext cx="7886700" cy="790406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879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51277"/>
            <a:ext cx="3868340" cy="259097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60" y="13879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051276"/>
            <a:ext cx="3887391" cy="2590971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7-12-2017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Begroten 3.0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D5DE5-3901-4B66-A826-E20848C9D3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519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12322"/>
            <a:ext cx="7886700" cy="82714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7-12-2017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Begroten 3.0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D5DE5-3901-4B66-A826-E20848C9D3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4083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7-12-2017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Begroten 3.0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D5DE5-3901-4B66-A826-E20848C9D3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590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483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7-12-2017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Begroten 3.0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D5DE5-3901-4B66-A826-E20848C9D3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16657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532720"/>
            <a:ext cx="2949178" cy="101033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7-12-2017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Begroten 3.0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D5DE5-3901-4B66-A826-E20848C9D3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392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91412"/>
            <a:ext cx="7886700" cy="75979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451202"/>
            <a:ext cx="7886700" cy="318152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7-12-2017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Begroten 3.0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D5DE5-3901-4B66-A826-E20848C9D3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83768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581705"/>
            <a:ext cx="1971675" cy="4051017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581705"/>
            <a:ext cx="5800725" cy="4051017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7-12-2017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Begroten 3.0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D5DE5-3901-4B66-A826-E20848C9D3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815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perh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1362CD-CE61-4895-A037-079D4F6CE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 r="15272"/>
          <a:stretch/>
        </p:blipFill>
        <p:spPr>
          <a:xfrm>
            <a:off x="-2242" y="1"/>
            <a:ext cx="9146241" cy="5111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5112568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90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ewichthef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367D38-93E1-4BCE-A574-0275B9FF2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1504"/>
          <a:stretch/>
        </p:blipFill>
        <p:spPr>
          <a:xfrm flipH="1">
            <a:off x="-2241" y="1"/>
            <a:ext cx="914624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3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ccoun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CF27B0-7465-4D25-ADA4-8DABB2208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r="23372"/>
          <a:stretch/>
        </p:blipFill>
        <p:spPr>
          <a:xfrm>
            <a:off x="0" y="1"/>
            <a:ext cx="914399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C6353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6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road">
            <a:extLst>
              <a:ext uri="{FF2B5EF4-FFF2-40B4-BE49-F238E27FC236}">
                <a16:creationId xmlns:a16="http://schemas.microsoft.com/office/drawing/2014/main" id="{F43B7F14-D847-4637-B3E6-8E132BCE360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0" b="6604"/>
          <a:stretch/>
        </p:blipFill>
        <p:spPr bwMode="auto">
          <a:xfrm>
            <a:off x="-1" y="0"/>
            <a:ext cx="9144001" cy="509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81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ol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fbeeldingsresultaat voor clouds">
            <a:extLst>
              <a:ext uri="{FF2B5EF4-FFF2-40B4-BE49-F238E27FC236}">
                <a16:creationId xmlns:a16="http://schemas.microsoft.com/office/drawing/2014/main" id="{56850814-2AA3-4E50-807C-7D4E36D86A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9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9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child ipad">
            <a:extLst>
              <a:ext uri="{FF2B5EF4-FFF2-40B4-BE49-F238E27FC236}">
                <a16:creationId xmlns:a16="http://schemas.microsoft.com/office/drawing/2014/main" id="{36C101DD-9EED-4528-84B9-C2647DECE0A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r="957"/>
          <a:stretch/>
        </p:blipFill>
        <p:spPr bwMode="auto">
          <a:xfrm>
            <a:off x="-2242" y="0"/>
            <a:ext cx="914624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EF96F-BD83-4002-9A83-194252DE31EA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36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480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2241" y="3939903"/>
            <a:ext cx="9146240" cy="704194"/>
          </a:xfrm>
          <a:prstGeom prst="rect">
            <a:avLst/>
          </a:prstGeom>
          <a:solidFill>
            <a:srgbClr val="FE8114"/>
          </a:solidFill>
        </p:spPr>
        <p:txBody>
          <a:bodyPr anchor="ctr">
            <a:noAutofit/>
          </a:bodyPr>
          <a:lstStyle/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059582"/>
            <a:ext cx="7488832" cy="2322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chemeClr val="bg1">
                  <a:lumMod val="50000"/>
                </a:schemeClr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72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8" r:id="rId3"/>
    <p:sldLayoutId id="2147483679" r:id="rId4"/>
    <p:sldLayoutId id="2147483680" r:id="rId5"/>
    <p:sldLayoutId id="2147483682" r:id="rId6"/>
    <p:sldLayoutId id="2147483683" r:id="rId7"/>
    <p:sldLayoutId id="2147483684" r:id="rId8"/>
    <p:sldLayoutId id="2147483676" r:id="rId9"/>
    <p:sldLayoutId id="2147483681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nl-NL" sz="2800" kern="1200" smtClean="0">
          <a:solidFill>
            <a:sysClr val="windowText" lastClr="000000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719050"/>
            <a:ext cx="7886700" cy="6189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20585"/>
            <a:ext cx="7886700" cy="3181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7-12-2017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Begroten 3.0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D5DE5-3901-4B66-A826-E20848C9D3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788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3D3A12-5166-441C-A6D4-62732B54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096" y="3939902"/>
            <a:ext cx="3456384" cy="365082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Sessie</a:t>
            </a:r>
            <a:r>
              <a:rPr lang="en-US" dirty="0">
                <a:solidFill>
                  <a:schemeClr val="tx1"/>
                </a:solidFill>
              </a:rPr>
              <a:t> GROEN1: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“</a:t>
            </a:r>
            <a:r>
              <a:rPr lang="en-US" dirty="0" err="1">
                <a:solidFill>
                  <a:schemeClr val="tx1"/>
                </a:solidFill>
              </a:rPr>
              <a:t>Normatief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begroten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Groepsopbouw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leerlingen</a:t>
            </a:r>
            <a:r>
              <a:rPr lang="en-US" dirty="0">
                <a:solidFill>
                  <a:schemeClr val="tx1"/>
                </a:solidFill>
              </a:rPr>
              <a:t>”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i="1" dirty="0">
                <a:solidFill>
                  <a:schemeClr val="tx1"/>
                </a:solidFill>
              </a:rPr>
              <a:t>André </a:t>
            </a:r>
            <a:r>
              <a:rPr lang="en-US" i="1" dirty="0" err="1">
                <a:solidFill>
                  <a:schemeClr val="tx1"/>
                </a:solidFill>
              </a:rPr>
              <a:t>Fondse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sz="1600" i="1" dirty="0">
                <a:solidFill>
                  <a:schemeClr val="tx1"/>
                </a:solidFill>
              </a:rPr>
              <a:t>(PCOU </a:t>
            </a:r>
            <a:r>
              <a:rPr lang="en-US" sz="1600" i="1" dirty="0" err="1">
                <a:solidFill>
                  <a:schemeClr val="tx1"/>
                </a:solidFill>
              </a:rPr>
              <a:t>Willibrord</a:t>
            </a:r>
            <a:r>
              <a:rPr lang="en-US" sz="1600" i="1" dirty="0">
                <a:solidFill>
                  <a:schemeClr val="tx1"/>
                </a:solidFill>
              </a:rPr>
              <a:t>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62706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4488" y="795506"/>
            <a:ext cx="5915025" cy="741420"/>
          </a:xfrm>
        </p:spPr>
        <p:txBody>
          <a:bodyPr>
            <a:normAutofit fontScale="90000"/>
          </a:bodyPr>
          <a:lstStyle/>
          <a:p>
            <a:r>
              <a:rPr lang="nl-NL" dirty="0"/>
              <a:t>4.2 Wensen voor gedetailleerde leerling prognose in Cogix – 3 -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/>
              <a:t>Opmerkingen tabel vorige dia:</a:t>
            </a:r>
            <a:endParaRPr lang="nl-NL" dirty="0"/>
          </a:p>
          <a:p>
            <a:r>
              <a:rPr lang="nl-NL" dirty="0"/>
              <a:t>Op de achtergrond rekening houden met tussentijdse in- en uitstroom.</a:t>
            </a:r>
          </a:p>
          <a:p>
            <a:r>
              <a:rPr lang="nl-NL" dirty="0"/>
              <a:t>Tussentijdse start extra kleutergroepen nog niet meegenomen in dit model.</a:t>
            </a:r>
          </a:p>
          <a:p>
            <a:r>
              <a:rPr lang="nl-NL" dirty="0"/>
              <a:t>Model is voor alle onderwijssoorten: po, </a:t>
            </a:r>
            <a:r>
              <a:rPr lang="nl-NL" dirty="0" err="1"/>
              <a:t>sbo</a:t>
            </a:r>
            <a:r>
              <a:rPr lang="nl-NL" dirty="0"/>
              <a:t>, </a:t>
            </a:r>
            <a:r>
              <a:rPr lang="nl-NL" dirty="0" err="1"/>
              <a:t>so</a:t>
            </a:r>
            <a:r>
              <a:rPr lang="nl-NL" dirty="0"/>
              <a:t>/vso, praktijkonderwijs, brugklas, vmbo-tl, havo, vwo, gymnasium etc.</a:t>
            </a:r>
          </a:p>
          <a:p>
            <a:pPr lvl="1"/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14-03-2018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Cogix </a:t>
            </a:r>
            <a:r>
              <a:rPr lang="nl-NL" dirty="0" err="1">
                <a:solidFill>
                  <a:prstClr val="white"/>
                </a:solidFill>
                <a:latin typeface="Calibri" panose="020F0502020204030204"/>
              </a:rPr>
              <a:t>klantendag</a:t>
            </a:r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 14 maart 2018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6CD5DE5-3901-4B66-A826-E20848C9D303}" type="slidenum">
              <a:rPr lang="nl-NL">
                <a:solidFill>
                  <a:prstClr val="white"/>
                </a:solidFill>
                <a:latin typeface="Calibri" panose="020F0502020204030204"/>
              </a:rPr>
              <a:pPr defTabSz="342900"/>
              <a:t>10</a:t>
            </a:fld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97130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4488" y="795506"/>
            <a:ext cx="5915025" cy="741420"/>
          </a:xfrm>
        </p:spPr>
        <p:txBody>
          <a:bodyPr>
            <a:normAutofit fontScale="90000"/>
          </a:bodyPr>
          <a:lstStyle/>
          <a:p>
            <a:r>
              <a:rPr lang="nl-NL" dirty="0"/>
              <a:t>4.2 Wensen voor gedetailleerde leerling prognose in Cogix – 4 -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/>
              <a:t>Wens op langere termijn:</a:t>
            </a:r>
            <a:endParaRPr lang="nl-NL" dirty="0"/>
          </a:p>
          <a:p>
            <a:r>
              <a:rPr lang="nl-NL" dirty="0"/>
              <a:t>Vullen van deze tabel in Cogix door middel van koppeling leerling administratie (</a:t>
            </a:r>
            <a:r>
              <a:rPr lang="nl-NL" dirty="0" err="1"/>
              <a:t>Parnassys</a:t>
            </a:r>
            <a:r>
              <a:rPr lang="nl-NL" dirty="0"/>
              <a:t> / Magister)</a:t>
            </a:r>
          </a:p>
          <a:p>
            <a:pPr marL="0" indent="0">
              <a:buNone/>
            </a:pPr>
            <a:endParaRPr lang="nl-NL" dirty="0"/>
          </a:p>
          <a:p>
            <a:pPr lvl="1"/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14-03-2018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Cogix </a:t>
            </a:r>
            <a:r>
              <a:rPr lang="nl-NL" dirty="0" err="1">
                <a:solidFill>
                  <a:prstClr val="white"/>
                </a:solidFill>
                <a:latin typeface="Calibri" panose="020F0502020204030204"/>
              </a:rPr>
              <a:t>klantendag</a:t>
            </a:r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 14 maart 2018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6CD5DE5-3901-4B66-A826-E20848C9D303}" type="slidenum">
              <a:rPr lang="nl-NL">
                <a:solidFill>
                  <a:prstClr val="white"/>
                </a:solidFill>
                <a:latin typeface="Calibri" panose="020F0502020204030204"/>
              </a:rPr>
              <a:pPr defTabSz="342900"/>
              <a:t>11</a:t>
            </a:fld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5196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4488" y="795506"/>
            <a:ext cx="5915025" cy="741420"/>
          </a:xfrm>
        </p:spPr>
        <p:txBody>
          <a:bodyPr>
            <a:normAutofit/>
          </a:bodyPr>
          <a:lstStyle/>
          <a:p>
            <a:r>
              <a:rPr lang="nl-NL" dirty="0"/>
              <a:t>5. Vragen / opmerkingen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7200" dirty="0"/>
              <a:t>?</a:t>
            </a:r>
          </a:p>
          <a:p>
            <a:pPr marL="0" indent="0">
              <a:buNone/>
            </a:pPr>
            <a:endParaRPr lang="nl-NL" dirty="0"/>
          </a:p>
          <a:p>
            <a:pPr lvl="1"/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14-03-2018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Cogix </a:t>
            </a:r>
            <a:r>
              <a:rPr lang="nl-NL" dirty="0" err="1">
                <a:solidFill>
                  <a:prstClr val="white"/>
                </a:solidFill>
                <a:latin typeface="Calibri" panose="020F0502020204030204"/>
              </a:rPr>
              <a:t>klantendag</a:t>
            </a:r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 14 maart 2018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6CD5DE5-3901-4B66-A826-E20848C9D303}" type="slidenum">
              <a:rPr lang="nl-NL">
                <a:solidFill>
                  <a:prstClr val="white"/>
                </a:solidFill>
                <a:latin typeface="Calibri" panose="020F0502020204030204"/>
              </a:rPr>
              <a:pPr defTabSz="342900"/>
              <a:t>12</a:t>
            </a:fld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0169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339653-E2F2-47A3-AEBB-5D4B17600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Belangrijkste</a:t>
            </a:r>
            <a:r>
              <a:rPr lang="en-GB" dirty="0"/>
              <a:t> </a:t>
            </a:r>
            <a:r>
              <a:rPr lang="en-GB" dirty="0" err="1"/>
              <a:t>uitspraken</a:t>
            </a:r>
            <a:r>
              <a:rPr lang="en-GB" dirty="0"/>
              <a:t> </a:t>
            </a:r>
            <a:r>
              <a:rPr lang="en-GB" dirty="0" err="1"/>
              <a:t>gedurende</a:t>
            </a:r>
            <a:r>
              <a:rPr lang="en-GB" dirty="0"/>
              <a:t> </a:t>
            </a:r>
            <a:r>
              <a:rPr lang="en-GB"/>
              <a:t>sessie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713FE9-5B90-40FD-886E-0B98458E8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808312"/>
          </a:xfrm>
        </p:spPr>
        <p:txBody>
          <a:bodyPr>
            <a:normAutofit fontScale="62500" lnSpcReduction="20000"/>
          </a:bodyPr>
          <a:lstStyle/>
          <a:p>
            <a:r>
              <a:rPr lang="nl-NL" dirty="0"/>
              <a:t>PCOU: uitgebreid normenmodel in Excel om normen FTE's te bepalen per functiecategorie per kostenplaats.</a:t>
            </a:r>
          </a:p>
          <a:p>
            <a:r>
              <a:rPr lang="nl-NL" dirty="0"/>
              <a:t>Normen in Cogix nu obv leerlingaantallen.</a:t>
            </a:r>
          </a:p>
          <a:p>
            <a:r>
              <a:rPr lang="nl-NL" dirty="0"/>
              <a:t>Wens: </a:t>
            </a:r>
          </a:p>
          <a:p>
            <a:pPr lvl="1"/>
            <a:r>
              <a:rPr lang="nl-NL" dirty="0"/>
              <a:t>Normen per kostenplaats obv vaste voeten / leerlingaantallen (rekening houdend met gewicht leerlingen)</a:t>
            </a:r>
          </a:p>
          <a:p>
            <a:pPr lvl="1"/>
            <a:r>
              <a:rPr lang="nl-NL" dirty="0"/>
              <a:t>Op centraal niveau vaste voeten invullen.</a:t>
            </a:r>
          </a:p>
          <a:p>
            <a:pPr lvl="1"/>
            <a:r>
              <a:rPr lang="nl-NL" dirty="0"/>
              <a:t>Normentabel in formatieplanning uitbreiden als een klant extra functiecategorieen heeft.</a:t>
            </a:r>
          </a:p>
          <a:p>
            <a:r>
              <a:rPr lang="nl-NL" dirty="0"/>
              <a:t>Wens: koppeling met Parnassys. Leerlingen per groep + in/uitstroom. Wens komt niet van andere klanten, dus niet ontwikkelen?</a:t>
            </a:r>
          </a:p>
          <a:p>
            <a:r>
              <a:rPr lang="nl-NL" dirty="0"/>
              <a:t>Extra: overzicht fte/salariskosten per functie. Extra tabblad ' Per functie' in MJB-P?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059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7350" y="841772"/>
            <a:ext cx="5829300" cy="1635758"/>
          </a:xfrm>
        </p:spPr>
        <p:txBody>
          <a:bodyPr>
            <a:normAutofit fontScale="90000"/>
          </a:bodyPr>
          <a:lstStyle/>
          <a:p>
            <a:r>
              <a:rPr lang="nl-NL" dirty="0"/>
              <a:t>Normatief begroten en groepsopbouw leerlingen</a:t>
            </a:r>
            <a:br>
              <a:rPr lang="nl-NL" dirty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000250" y="1941588"/>
            <a:ext cx="5143500" cy="1241822"/>
          </a:xfrm>
        </p:spPr>
        <p:txBody>
          <a:bodyPr>
            <a:normAutofit fontScale="85000" lnSpcReduction="20000"/>
          </a:bodyPr>
          <a:lstStyle/>
          <a:p>
            <a:r>
              <a:rPr lang="nl-NL" dirty="0"/>
              <a:t>Ondersteuning van Cogix voor normatief begroten en groepsopbouw leerlingen</a:t>
            </a:r>
          </a:p>
          <a:p>
            <a:endParaRPr lang="nl-NL" dirty="0"/>
          </a:p>
          <a:p>
            <a:r>
              <a:rPr lang="nl-NL" dirty="0"/>
              <a:t>Ferré Bakker</a:t>
            </a:r>
          </a:p>
          <a:p>
            <a:r>
              <a:rPr lang="nl-NL" dirty="0"/>
              <a:t>André Fondse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21391">
            <a:off x="1202404" y="3104665"/>
            <a:ext cx="2438627" cy="156645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45383">
            <a:off x="5993384" y="3079529"/>
            <a:ext cx="1964724" cy="123206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14-03-2018</a:t>
            </a:r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Cogix </a:t>
            </a:r>
            <a:r>
              <a:rPr lang="nl-NL" dirty="0" err="1">
                <a:solidFill>
                  <a:prstClr val="white"/>
                </a:solidFill>
                <a:latin typeface="Calibri" panose="020F0502020204030204"/>
              </a:rPr>
              <a:t>klantendag</a:t>
            </a:r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 14 maart 2018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6CD5DE5-3901-4B66-A826-E20848C9D303}" type="slidenum">
              <a:rPr lang="nl-NL">
                <a:solidFill>
                  <a:prstClr val="white"/>
                </a:solidFill>
                <a:latin typeface="Calibri" panose="020F0502020204030204"/>
              </a:rPr>
              <a:pPr defTabSz="342900"/>
              <a:t>2</a:t>
            </a:fld>
            <a:endParaRPr lang="nl-NL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185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3" indent="-385763">
              <a:buFont typeface="+mj-lt"/>
              <a:buAutoNum type="arabicPeriod"/>
            </a:pPr>
            <a:r>
              <a:rPr lang="nl-NL" dirty="0"/>
              <a:t>Voorstellen</a:t>
            </a:r>
          </a:p>
          <a:p>
            <a:pPr marL="385763" indent="-385763">
              <a:buFont typeface="+mj-lt"/>
              <a:buAutoNum type="arabicPeriod"/>
            </a:pPr>
            <a:r>
              <a:rPr lang="nl-NL" dirty="0"/>
              <a:t>Toelichting normenmodel</a:t>
            </a:r>
          </a:p>
          <a:p>
            <a:pPr marL="385763" indent="-385763">
              <a:buFont typeface="+mj-lt"/>
              <a:buAutoNum type="arabicPeriod"/>
            </a:pPr>
            <a:r>
              <a:rPr lang="nl-NL" dirty="0"/>
              <a:t>Demonstratie normenmodel</a:t>
            </a:r>
          </a:p>
          <a:p>
            <a:pPr marL="385763" indent="-385763">
              <a:buFont typeface="+mj-lt"/>
              <a:buAutoNum type="arabicPeriod"/>
            </a:pPr>
            <a:r>
              <a:rPr lang="nl-NL" dirty="0"/>
              <a:t>Wensen voor implementatie in Cogix</a:t>
            </a:r>
          </a:p>
          <a:p>
            <a:pPr marL="385763" indent="-385763">
              <a:buFont typeface="+mj-lt"/>
              <a:buAutoNum type="arabicPeriod"/>
            </a:pPr>
            <a:r>
              <a:rPr lang="nl-NL" dirty="0"/>
              <a:t>Vragen / opmerkingen</a:t>
            </a: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14-03-2018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Cogix </a:t>
            </a:r>
            <a:r>
              <a:rPr lang="nl-NL" dirty="0" err="1">
                <a:solidFill>
                  <a:prstClr val="white"/>
                </a:solidFill>
                <a:latin typeface="Calibri" panose="020F0502020204030204"/>
              </a:rPr>
              <a:t>klantendag</a:t>
            </a:r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 14 maart 2018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6CD5DE5-3901-4B66-A826-E20848C9D303}" type="slidenum">
              <a:rPr lang="nl-NL">
                <a:solidFill>
                  <a:prstClr val="white"/>
                </a:solidFill>
                <a:latin typeface="Calibri" panose="020F0502020204030204"/>
              </a:rPr>
              <a:pPr defTabSz="342900"/>
              <a:t>3</a:t>
            </a:fld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24338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4488" y="649259"/>
            <a:ext cx="5915025" cy="741420"/>
          </a:xfrm>
        </p:spPr>
        <p:txBody>
          <a:bodyPr/>
          <a:lstStyle/>
          <a:p>
            <a:r>
              <a:rPr lang="nl-NL" dirty="0"/>
              <a:t>1. Voorstellen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571239" y="1283614"/>
            <a:ext cx="5915025" cy="3095795"/>
          </a:xfrm>
        </p:spPr>
        <p:txBody>
          <a:bodyPr>
            <a:normAutofit/>
          </a:bodyPr>
          <a:lstStyle/>
          <a:p>
            <a:r>
              <a:rPr lang="nl-NL" dirty="0"/>
              <a:t>Ferré Bakker – werkzaam bij team formatie</a:t>
            </a:r>
          </a:p>
          <a:p>
            <a:r>
              <a:rPr lang="nl-NL" dirty="0"/>
              <a:t>André Fondse – werkzaam op afdeling control</a:t>
            </a:r>
          </a:p>
          <a:p>
            <a:r>
              <a:rPr lang="nl-NL" dirty="0"/>
              <a:t>PCOU Willibrord, 2 besturen:</a:t>
            </a:r>
            <a:br>
              <a:rPr lang="nl-NL" dirty="0"/>
            </a:br>
            <a:r>
              <a:rPr lang="nl-NL" dirty="0"/>
              <a:t>- 1 PO (27 basisscholen, 1 taalschool, 1 SBO en 3 ZML scholen)</a:t>
            </a:r>
            <a:br>
              <a:rPr lang="nl-NL" dirty="0"/>
            </a:br>
            <a:r>
              <a:rPr lang="nl-NL" dirty="0"/>
              <a:t>- 1 VO (10 scholen van praktijkonderwijs tot gymnasium)</a:t>
            </a:r>
          </a:p>
          <a:p>
            <a:r>
              <a:rPr lang="nl-NL" dirty="0"/>
              <a:t>Klant Cogix sinds zomer 2016</a:t>
            </a:r>
          </a:p>
          <a:p>
            <a:r>
              <a:rPr lang="nl-NL" dirty="0"/>
              <a:t>Begroting 2017 was eerste begroting in Cogix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14-03-2018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Cogix </a:t>
            </a:r>
            <a:r>
              <a:rPr lang="nl-NL" dirty="0" err="1">
                <a:solidFill>
                  <a:prstClr val="white"/>
                </a:solidFill>
                <a:latin typeface="Calibri" panose="020F0502020204030204"/>
              </a:rPr>
              <a:t>klantendag</a:t>
            </a:r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 14 maart 2018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6CD5DE5-3901-4B66-A826-E20848C9D303}" type="slidenum">
              <a:rPr lang="nl-NL">
                <a:solidFill>
                  <a:prstClr val="white"/>
                </a:solidFill>
                <a:latin typeface="Calibri" panose="020F0502020204030204"/>
              </a:rPr>
              <a:pPr defTabSz="342900"/>
              <a:t>4</a:t>
            </a:fld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20754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2. Toelichting normenmodel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Naast begrotingssaldo indicator voor personele inzet.</a:t>
            </a:r>
          </a:p>
          <a:p>
            <a:r>
              <a:rPr lang="nl-NL" dirty="0"/>
              <a:t>Gelijke regels voor alle scholen.</a:t>
            </a:r>
          </a:p>
          <a:p>
            <a:r>
              <a:rPr lang="nl-NL" dirty="0"/>
              <a:t>Normen zijn ontstaan in periode waarin een begrotingstekort was.</a:t>
            </a:r>
          </a:p>
          <a:p>
            <a:r>
              <a:rPr lang="nl-NL" dirty="0"/>
              <a:t>(Strikte) toepassing van het normenmodel geeft voor iedere school gelijke omstandigheden.</a:t>
            </a:r>
          </a:p>
          <a:p>
            <a:r>
              <a:rPr lang="nl-NL" dirty="0"/>
              <a:t>Wij gebruiken normenmodel momenteel met name voor analyse.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14-03-2018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Cogix </a:t>
            </a:r>
            <a:r>
              <a:rPr lang="nl-NL" dirty="0" err="1">
                <a:solidFill>
                  <a:prstClr val="white"/>
                </a:solidFill>
                <a:latin typeface="Calibri" panose="020F0502020204030204"/>
              </a:rPr>
              <a:t>klantendag</a:t>
            </a:r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 14 maart 2018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6CD5DE5-3901-4B66-A826-E20848C9D303}" type="slidenum">
              <a:rPr lang="nl-NL">
                <a:solidFill>
                  <a:prstClr val="white"/>
                </a:solidFill>
                <a:latin typeface="Calibri" panose="020F0502020204030204"/>
              </a:rPr>
              <a:pPr defTabSz="342900"/>
              <a:t>5</a:t>
            </a:fld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00066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Demonstratie normenmodel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In Cogix en (nog) Excel.</a:t>
            </a:r>
          </a:p>
          <a:p>
            <a:r>
              <a:rPr lang="nl-NL" dirty="0"/>
              <a:t>Flexibele rapportage in Cogix met baten en leerlingaantallen (scope = schooljaar)</a:t>
            </a:r>
          </a:p>
          <a:p>
            <a:r>
              <a:rPr lang="nl-NL" dirty="0"/>
              <a:t>Uit tegel meerjarenbegroting </a:t>
            </a:r>
            <a:r>
              <a:rPr lang="nl-NL" dirty="0" err="1"/>
              <a:t>FTE’s</a:t>
            </a:r>
            <a:r>
              <a:rPr lang="nl-NL" dirty="0"/>
              <a:t> en personele kosten per medewerker</a:t>
            </a:r>
          </a:p>
          <a:p>
            <a:r>
              <a:rPr lang="nl-NL" dirty="0"/>
              <a:t>Uit tegel formatieplanning functie per medewerker</a:t>
            </a:r>
          </a:p>
          <a:p>
            <a:r>
              <a:rPr lang="nl-NL" dirty="0"/>
              <a:t>In Excel koppelen flexibele rapportage, </a:t>
            </a:r>
            <a:r>
              <a:rPr lang="nl-NL" dirty="0" err="1"/>
              <a:t>FTE’s</a:t>
            </a:r>
            <a:r>
              <a:rPr lang="nl-NL" dirty="0"/>
              <a:t> &amp; € en functie per medewerker</a:t>
            </a:r>
          </a:p>
          <a:p>
            <a:r>
              <a:rPr lang="nl-NL" dirty="0"/>
              <a:t>In Cogix en Excel voor de demonstratie.</a:t>
            </a: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14-03-2018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Cogix </a:t>
            </a:r>
            <a:r>
              <a:rPr lang="nl-NL" dirty="0" err="1">
                <a:solidFill>
                  <a:prstClr val="white"/>
                </a:solidFill>
                <a:latin typeface="Calibri" panose="020F0502020204030204"/>
              </a:rPr>
              <a:t>klantendag</a:t>
            </a:r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 14 maart 2018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6CD5DE5-3901-4B66-A826-E20848C9D303}" type="slidenum">
              <a:rPr lang="nl-NL">
                <a:solidFill>
                  <a:prstClr val="white"/>
                </a:solidFill>
                <a:latin typeface="Calibri" panose="020F0502020204030204"/>
              </a:rPr>
              <a:pPr defTabSz="342900"/>
              <a:t>6</a:t>
            </a:fld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90102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4488" y="795506"/>
            <a:ext cx="5915025" cy="741420"/>
          </a:xfrm>
        </p:spPr>
        <p:txBody>
          <a:bodyPr>
            <a:normAutofit fontScale="90000"/>
          </a:bodyPr>
          <a:lstStyle/>
          <a:p>
            <a:r>
              <a:rPr lang="nl-NL" dirty="0"/>
              <a:t>4.1 Wensen voor implementatie normenmodel in Cogix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/>
              <a:t>Implementatie normenmodel in Cogix:</a:t>
            </a:r>
          </a:p>
          <a:p>
            <a:r>
              <a:rPr lang="nl-NL" dirty="0"/>
              <a:t>Uitbreiding normformatie in Cogix met vaste voeten</a:t>
            </a:r>
          </a:p>
          <a:p>
            <a:r>
              <a:rPr lang="nl-NL" dirty="0"/>
              <a:t>Uitbreiding normformatie in Cogix naar functiecategorieën (nu alleen dir-op-</a:t>
            </a:r>
            <a:r>
              <a:rPr lang="nl-NL" dirty="0" err="1"/>
              <a:t>oop</a:t>
            </a:r>
            <a:r>
              <a:rPr lang="nl-NL" dirty="0"/>
              <a:t>)</a:t>
            </a:r>
          </a:p>
          <a:p>
            <a:r>
              <a:rPr lang="nl-NL" dirty="0"/>
              <a:t>Eén Cogix tegel waarin dit overzicht gegenereerd wordt (alle gegevens (behalve vaste voeten) zitten in Cogix, werkwijze met behulp van Excel kost ongeveer 15-30 minuten per school)</a:t>
            </a:r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14-03-2018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Cogix </a:t>
            </a:r>
            <a:r>
              <a:rPr lang="nl-NL" dirty="0" err="1">
                <a:solidFill>
                  <a:prstClr val="white"/>
                </a:solidFill>
                <a:latin typeface="Calibri" panose="020F0502020204030204"/>
              </a:rPr>
              <a:t>klantendag</a:t>
            </a:r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 14 maart 2018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6CD5DE5-3901-4B66-A826-E20848C9D303}" type="slidenum">
              <a:rPr lang="nl-NL">
                <a:solidFill>
                  <a:prstClr val="white"/>
                </a:solidFill>
                <a:latin typeface="Calibri" panose="020F0502020204030204"/>
              </a:rPr>
              <a:pPr defTabSz="342900"/>
              <a:t>7</a:t>
            </a:fld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94256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4488" y="795506"/>
            <a:ext cx="5915025" cy="741420"/>
          </a:xfrm>
        </p:spPr>
        <p:txBody>
          <a:bodyPr>
            <a:normAutofit fontScale="90000"/>
          </a:bodyPr>
          <a:lstStyle/>
          <a:p>
            <a:r>
              <a:rPr lang="nl-NL" dirty="0"/>
              <a:t>4.2 Wensen voor gedetailleerde leerling prognose in Cogix – 1 -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b="1" dirty="0"/>
              <a:t>Uitbreiden normatief begroten met gedetailleerde leerling prognoses vanwege:</a:t>
            </a:r>
          </a:p>
          <a:p>
            <a:r>
              <a:rPr lang="nl-NL" dirty="0"/>
              <a:t>Probleemidentificatie overschrijden norm</a:t>
            </a:r>
          </a:p>
          <a:p>
            <a:r>
              <a:rPr lang="nl-NL" dirty="0"/>
              <a:t>Meer zicht krijgen op benodigde formatie / huisvestingsbehoefte t.o.v. </a:t>
            </a:r>
            <a:r>
              <a:rPr lang="nl-NL" dirty="0" err="1"/>
              <a:t>leerlingprognoses</a:t>
            </a:r>
            <a:r>
              <a:rPr lang="nl-NL" dirty="0"/>
              <a:t> op basis van bekostigingsfeiten</a:t>
            </a:r>
          </a:p>
          <a:p>
            <a:r>
              <a:rPr lang="nl-NL" dirty="0"/>
              <a:t>Inzicht voor bevoegd gezag en / of ondersteuning in leerling ontwikkeling en de daaraan gerelateerde formatiebehoefte</a:t>
            </a:r>
          </a:p>
          <a:p>
            <a:r>
              <a:rPr lang="nl-NL" dirty="0"/>
              <a:t>Ontbreken (voor zover ons bekend) mogelijkheid hiervoor in </a:t>
            </a:r>
            <a:r>
              <a:rPr lang="nl-NL" dirty="0" err="1"/>
              <a:t>leerlingadministratie</a:t>
            </a:r>
            <a:r>
              <a:rPr lang="nl-NL" dirty="0"/>
              <a:t> (</a:t>
            </a:r>
            <a:r>
              <a:rPr lang="nl-NL" dirty="0" err="1"/>
              <a:t>Parnassys</a:t>
            </a:r>
            <a:r>
              <a:rPr lang="nl-NL" dirty="0"/>
              <a:t> / Magister)</a:t>
            </a:r>
          </a:p>
          <a:p>
            <a:pPr lvl="1"/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14-03-2018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Cogix </a:t>
            </a:r>
            <a:r>
              <a:rPr lang="nl-NL" dirty="0" err="1">
                <a:solidFill>
                  <a:prstClr val="white"/>
                </a:solidFill>
                <a:latin typeface="Calibri" panose="020F0502020204030204"/>
              </a:rPr>
              <a:t>klantendag</a:t>
            </a:r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 14 maart 2018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6CD5DE5-3901-4B66-A826-E20848C9D303}" type="slidenum">
              <a:rPr lang="nl-NL">
                <a:solidFill>
                  <a:prstClr val="white"/>
                </a:solidFill>
                <a:latin typeface="Calibri" panose="020F0502020204030204"/>
              </a:rPr>
              <a:pPr defTabSz="342900"/>
              <a:t>8</a:t>
            </a:fld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52059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4488" y="795506"/>
            <a:ext cx="5915025" cy="741420"/>
          </a:xfrm>
        </p:spPr>
        <p:txBody>
          <a:bodyPr>
            <a:normAutofit fontScale="90000"/>
          </a:bodyPr>
          <a:lstStyle/>
          <a:p>
            <a:r>
              <a:rPr lang="nl-NL" dirty="0"/>
              <a:t>4.2 Wensen voor gedetailleerde leerling prognose in Cogix – 2 -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/>
              <a:t>Hoe kan de gedetailleerde leerling prognose er uit zien:</a:t>
            </a:r>
            <a:endParaRPr lang="nl-NL" dirty="0"/>
          </a:p>
          <a:p>
            <a:pPr marL="0" indent="0">
              <a:buNone/>
            </a:pPr>
            <a:endParaRPr lang="nl-NL" b="1" dirty="0"/>
          </a:p>
          <a:p>
            <a:pPr lvl="1"/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14-03-2018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Cogix </a:t>
            </a:r>
            <a:r>
              <a:rPr lang="nl-NL" dirty="0" err="1">
                <a:solidFill>
                  <a:prstClr val="white"/>
                </a:solidFill>
                <a:latin typeface="Calibri" panose="020F0502020204030204"/>
              </a:rPr>
              <a:t>klantendag</a:t>
            </a:r>
            <a:r>
              <a:rPr lang="nl-NL" dirty="0">
                <a:solidFill>
                  <a:prstClr val="white"/>
                </a:solidFill>
                <a:latin typeface="Calibri" panose="020F0502020204030204"/>
              </a:rPr>
              <a:t> 14 maart 2018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6CD5DE5-3901-4B66-A826-E20848C9D303}" type="slidenum">
              <a:rPr lang="nl-NL">
                <a:solidFill>
                  <a:prstClr val="white"/>
                </a:solidFill>
                <a:latin typeface="Calibri" panose="020F0502020204030204"/>
              </a:rPr>
              <a:pPr defTabSz="342900"/>
              <a:t>9</a:t>
            </a:fld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8" y="2128323"/>
            <a:ext cx="480775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55297"/>
      </p:ext>
    </p:extLst>
  </p:cSld>
  <p:clrMapOvr>
    <a:masterClrMapping/>
  </p:clrMapOvr>
</p:sld>
</file>

<file path=ppt/theme/theme1.xml><?xml version="1.0" encoding="utf-8"?>
<a:theme xmlns:a="http://schemas.openxmlformats.org/drawingml/2006/main" name="Cogix HD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ogix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23A80">
            <a:alpha val="80000"/>
          </a:srgb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tlCol="0" anchor="ctr"/>
      <a:lstStyle>
        <a:defPPr algn="ctr">
          <a:defRPr dirty="0">
            <a:latin typeface="Ebrima" pitchFamily="2" charset="0"/>
            <a:ea typeface="Ebrima" pitchFamily="2" charset="0"/>
            <a:cs typeface="Ebrima" pitchFamily="2" charset="0"/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Ebrima" pitchFamily="2" charset="0"/>
            <a:ea typeface="Ebrima" pitchFamily="2" charset="0"/>
            <a:cs typeface="Ebrim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ogix 2018" id="{889234D4-2405-4430-BA4B-5F6A339AFA09}" vid="{187A9D10-8145-4097-BE3F-D2E36A37E2B9}"/>
    </a:ext>
  </a:extLst>
</a:theme>
</file>

<file path=ppt/theme/theme2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COU Willibrord 4-3 formaat.potx" id="{F60C62E5-3AA9-4EC4-B0C9-DFB7A1A1CA7F}" vid="{0A3EE99A-54BD-4324-9678-A619A070582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Cogix 2018</Template>
  <TotalTime>30</TotalTime>
  <Words>612</Words>
  <Application>Microsoft Office PowerPoint</Application>
  <PresentationFormat>On-screen Show (16:9)</PresentationFormat>
  <Paragraphs>99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Open Sans</vt:lpstr>
      <vt:lpstr>Calibri</vt:lpstr>
      <vt:lpstr>Ebrima</vt:lpstr>
      <vt:lpstr>Cogix HD</vt:lpstr>
      <vt:lpstr>Kantoorthema</vt:lpstr>
      <vt:lpstr>Sessie GROEN1: “Normatief begroten en Groepsopbouw leerlingen” André Fondse (PCOU Willibrord)</vt:lpstr>
      <vt:lpstr>Normatief begroten en groepsopbouw leerlingen </vt:lpstr>
      <vt:lpstr>Agenda</vt:lpstr>
      <vt:lpstr>1. Voorstellen</vt:lpstr>
      <vt:lpstr>2. Toelichting normenmodel</vt:lpstr>
      <vt:lpstr>3. Demonstratie normenmodel</vt:lpstr>
      <vt:lpstr>4.1 Wensen voor implementatie normenmodel in Cogix</vt:lpstr>
      <vt:lpstr>4.2 Wensen voor gedetailleerde leerling prognose in Cogix – 1 -</vt:lpstr>
      <vt:lpstr>4.2 Wensen voor gedetailleerde leerling prognose in Cogix – 2 -</vt:lpstr>
      <vt:lpstr>4.2 Wensen voor gedetailleerde leerling prognose in Cogix – 3 -</vt:lpstr>
      <vt:lpstr>4.2 Wensen voor gedetailleerde leerling prognose in Cogix – 4 -</vt:lpstr>
      <vt:lpstr>5. Vragen / opmerkingen</vt:lpstr>
      <vt:lpstr>Belangrijkste uitspraken gedurende sessie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Bewustwording, buiten patronen denken &amp; creatieve oplossingen</dc:title>
  <dc:creator>Ninette van der Velden</dc:creator>
  <cp:lastModifiedBy>Joyce Cleijsen</cp:lastModifiedBy>
  <cp:revision>9</cp:revision>
  <cp:lastPrinted>2013-11-14T09:04:30Z</cp:lastPrinted>
  <dcterms:created xsi:type="dcterms:W3CDTF">2018-03-20T21:12:01Z</dcterms:created>
  <dcterms:modified xsi:type="dcterms:W3CDTF">2018-03-22T10:37:00Z</dcterms:modified>
</cp:coreProperties>
</file>