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1"/>
  </p:sldMasterIdLst>
  <p:notesMasterIdLst>
    <p:notesMasterId r:id="rId6"/>
  </p:notesMasterIdLst>
  <p:handoutMasterIdLst>
    <p:handoutMasterId r:id="rId7"/>
  </p:handoutMasterIdLst>
  <p:sldIdLst>
    <p:sldId id="419" r:id="rId2"/>
    <p:sldId id="423" r:id="rId3"/>
    <p:sldId id="424" r:id="rId4"/>
    <p:sldId id="422" r:id="rId5"/>
  </p:sldIdLst>
  <p:sldSz cx="9144000" cy="5143500" type="screen16x9"/>
  <p:notesSz cx="6783388" cy="9926638"/>
  <p:embeddedFontLst>
    <p:embeddedFont>
      <p:font typeface="Open Sans" panose="020B0604020202020204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Ebrima" panose="02000000000000000000" pitchFamily="2" charset="0"/>
      <p:regular r:id="rId16"/>
      <p:bold r:id="rId17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8B9F1C3-8DE1-4610-A6F6-143A5DD17894}">
          <p14:sldIdLst>
            <p14:sldId id="419"/>
            <p14:sldId id="423"/>
            <p14:sldId id="424"/>
            <p14:sldId id="4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E8114"/>
    <a:srgbClr val="000000"/>
    <a:srgbClr val="0B1617"/>
    <a:srgbClr val="0C6353"/>
    <a:srgbClr val="243F5A"/>
    <a:srgbClr val="6D98C5"/>
    <a:srgbClr val="2EE7E3"/>
    <a:srgbClr val="F82359"/>
    <a:srgbClr val="7306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1" autoAdjust="0"/>
    <p:restoredTop sz="88859" autoAdjust="0"/>
  </p:normalViewPr>
  <p:slideViewPr>
    <p:cSldViewPr>
      <p:cViewPr varScale="1">
        <p:scale>
          <a:sx n="91" d="100"/>
          <a:sy n="91" d="100"/>
        </p:scale>
        <p:origin x="522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4029" y="66"/>
      </p:cViewPr>
      <p:guideLst>
        <p:guide orient="horz" pos="3127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1750" y="0"/>
            <a:ext cx="29400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CB175-7770-4C5C-B0D7-C0055BAECA90}" type="datetimeFigureOut">
              <a:rPr lang="nl-NL" smtClean="0"/>
              <a:t>22-3-2018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00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1750" y="9428163"/>
            <a:ext cx="29400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77A4D-43E8-46EC-BE7F-547FF7D0213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2319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946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2350" y="0"/>
            <a:ext cx="293946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B4BC6-88FF-476E-948F-351792C77BE5}" type="datetimeFigureOut">
              <a:rPr lang="nl-NL" smtClean="0"/>
              <a:t>22-3-2018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339" y="4715153"/>
            <a:ext cx="542671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3946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2350" y="9428583"/>
            <a:ext cx="293946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B4393-E9D5-4D61-A6AC-14DE4DB4179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4293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383672-4F6A-42F9-A632-3790F6620F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0" b="12746"/>
          <a:stretch/>
        </p:blipFill>
        <p:spPr>
          <a:xfrm>
            <a:off x="0" y="0"/>
            <a:ext cx="9143998" cy="51435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36096" y="4011910"/>
            <a:ext cx="3323034" cy="324036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l">
              <a:buNone/>
              <a:defRPr lang="nl-NL" sz="1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4876006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100" dirty="0">
                <a:solidFill>
                  <a:srgbClr val="FE8114"/>
                </a:solidFill>
                <a:latin typeface="+mj-lt"/>
                <a:ea typeface="Ebrima" pitchFamily="2" charset="0"/>
                <a:cs typeface="Ebrima" pitchFamily="2" charset="0"/>
              </a:rPr>
              <a:t>Copyright</a:t>
            </a:r>
            <a:r>
              <a:rPr lang="nl-NL" sz="1100" baseline="0" dirty="0">
                <a:solidFill>
                  <a:srgbClr val="FE8114"/>
                </a:solidFill>
                <a:latin typeface="+mj-lt"/>
                <a:ea typeface="Ebrima" pitchFamily="2" charset="0"/>
                <a:cs typeface="Ebrima" pitchFamily="2" charset="0"/>
              </a:rPr>
              <a:t> </a:t>
            </a:r>
            <a:r>
              <a:rPr lang="nl-NL" sz="1100" baseline="0">
                <a:solidFill>
                  <a:srgbClr val="FE8114"/>
                </a:solidFill>
                <a:latin typeface="+mj-lt"/>
                <a:ea typeface="Ebrima" pitchFamily="2" charset="0"/>
                <a:cs typeface="Ebrima" pitchFamily="2" charset="0"/>
              </a:rPr>
              <a:t>© 2018 </a:t>
            </a:r>
            <a:r>
              <a:rPr lang="nl-NL" sz="1100" baseline="0" dirty="0">
                <a:solidFill>
                  <a:srgbClr val="FE8114"/>
                </a:solidFill>
                <a:latin typeface="+mj-lt"/>
                <a:ea typeface="Ebrima" pitchFamily="2" charset="0"/>
                <a:cs typeface="Ebrima" pitchFamily="2" charset="0"/>
              </a:rPr>
              <a:t>Cogix</a:t>
            </a:r>
            <a:endParaRPr lang="nl-NL" sz="1100" dirty="0">
              <a:solidFill>
                <a:srgbClr val="FE8114"/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436096" y="3632739"/>
            <a:ext cx="3323034" cy="36508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3867894"/>
            <a:ext cx="1606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cap="none" spc="-150" dirty="0" err="1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Cogix</a:t>
            </a:r>
            <a:endParaRPr lang="nl-NL" sz="4400" b="1" cap="none" spc="-150" dirty="0">
              <a:ln w="17780" cmpd="sng">
                <a:noFill/>
                <a:prstDash val="solid"/>
                <a:miter lim="800000"/>
              </a:ln>
              <a:solidFill>
                <a:schemeClr val="bg1"/>
              </a:solidFill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A385C7-81A1-4DA7-B6D7-AA33C232B76A}"/>
              </a:ext>
            </a:extLst>
          </p:cNvPr>
          <p:cNvSpPr txBox="1"/>
          <p:nvPr userDrawn="1"/>
        </p:nvSpPr>
        <p:spPr>
          <a:xfrm>
            <a:off x="5436096" y="2715766"/>
            <a:ext cx="3323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0">
                <a:solidFill>
                  <a:srgbClr val="FE8114"/>
                </a:solidFill>
                <a:latin typeface="+mj-lt"/>
                <a:ea typeface="Ebrima" pitchFamily="2" charset="0"/>
                <a:cs typeface="Ebrima" pitchFamily="2" charset="0"/>
              </a:rPr>
              <a:t>Het gemak van Cogix onderwijsbegroting</a:t>
            </a:r>
            <a:endParaRPr lang="en-GB" sz="2400" b="0" dirty="0">
              <a:solidFill>
                <a:srgbClr val="FE8114"/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8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choolbord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:\Artikelen\Whitepapers\Cogix Onderwijsbegroting en rapportage\blackboard-backgrounds-wallpapers.jpeg">
            <a:extLst>
              <a:ext uri="{FF2B5EF4-FFF2-40B4-BE49-F238E27FC236}">
                <a16:creationId xmlns:a16="http://schemas.microsoft.com/office/drawing/2014/main" id="{5693C6AF-6DAC-467C-8F5E-C021B792F7E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1"/>
          <a:stretch/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059582"/>
            <a:ext cx="7488832" cy="232225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C50AB5-2368-45CC-BE69-1C12CDD923FF}"/>
              </a:ext>
            </a:extLst>
          </p:cNvPr>
          <p:cNvSpPr txBox="1"/>
          <p:nvPr userDrawn="1"/>
        </p:nvSpPr>
        <p:spPr>
          <a:xfrm>
            <a:off x="179512" y="123478"/>
            <a:ext cx="1606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cap="none" spc="-150" dirty="0" err="1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Cogix</a:t>
            </a:r>
            <a:endParaRPr lang="nl-NL" sz="4400" b="1" cap="none" spc="-150" dirty="0">
              <a:ln w="17780" cmpd="sng">
                <a:noFill/>
                <a:prstDash val="solid"/>
                <a:miter lim="800000"/>
              </a:ln>
              <a:solidFill>
                <a:schemeClr val="bg1"/>
              </a:solidFill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88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oolb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:\Artikelen\Whitepapers\Cogix Onderwijsbegroting en rapportage\blackboard-backgrounds-wallpapers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1"/>
          <a:stretch/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51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059582"/>
            <a:ext cx="7488832" cy="232225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483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perh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1362CD-CE61-4895-A037-079D4F6CE9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8" r="15272"/>
          <a:stretch/>
        </p:blipFill>
        <p:spPr>
          <a:xfrm>
            <a:off x="-2242" y="1"/>
            <a:ext cx="9146241" cy="5111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0000">
              <a:alpha val="60000"/>
            </a:srgbClr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203598"/>
            <a:ext cx="5112568" cy="217824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176563-332B-4D90-80BE-65530F0FFA45}"/>
              </a:ext>
            </a:extLst>
          </p:cNvPr>
          <p:cNvSpPr txBox="1"/>
          <p:nvPr userDrawn="1"/>
        </p:nvSpPr>
        <p:spPr>
          <a:xfrm>
            <a:off x="179512" y="123479"/>
            <a:ext cx="1606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cap="none" spc="-150" dirty="0" err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Cogix</a:t>
            </a:r>
            <a:endParaRPr lang="nl-NL" sz="4400" b="1" cap="none" spc="-15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90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wichthef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367D38-93E1-4BCE-A574-0275B9FF2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7" b="1504"/>
          <a:stretch/>
        </p:blipFill>
        <p:spPr>
          <a:xfrm flipH="1">
            <a:off x="-2241" y="1"/>
            <a:ext cx="914624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0000">
              <a:alpha val="60000"/>
            </a:srgbClr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203598"/>
            <a:ext cx="3816424" cy="217824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176563-332B-4D90-80BE-65530F0FFA45}"/>
              </a:ext>
            </a:extLst>
          </p:cNvPr>
          <p:cNvSpPr txBox="1"/>
          <p:nvPr userDrawn="1"/>
        </p:nvSpPr>
        <p:spPr>
          <a:xfrm>
            <a:off x="179512" y="123479"/>
            <a:ext cx="1606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cap="none" spc="-150" dirty="0" err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Cogix</a:t>
            </a:r>
            <a:endParaRPr lang="nl-NL" sz="4400" b="1" cap="none" spc="-15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3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coun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CF27B0-7465-4D25-ADA4-8DABB2208F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" r="23372"/>
          <a:stretch/>
        </p:blipFill>
        <p:spPr>
          <a:xfrm>
            <a:off x="0" y="1"/>
            <a:ext cx="914399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C6353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203598"/>
            <a:ext cx="3816424" cy="217824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545BFD-A0C0-49C6-B757-6DAC36136EED}"/>
              </a:ext>
            </a:extLst>
          </p:cNvPr>
          <p:cNvSpPr txBox="1"/>
          <p:nvPr userDrawn="1"/>
        </p:nvSpPr>
        <p:spPr>
          <a:xfrm>
            <a:off x="179512" y="123478"/>
            <a:ext cx="1606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cap="none" spc="-150" dirty="0" err="1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Cogix</a:t>
            </a:r>
            <a:endParaRPr lang="nl-NL" sz="4400" b="1" cap="none" spc="-150" dirty="0">
              <a:ln w="17780" cmpd="sng">
                <a:noFill/>
                <a:prstDash val="solid"/>
                <a:miter lim="800000"/>
              </a:ln>
              <a:solidFill>
                <a:schemeClr val="bg1"/>
              </a:solidFill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6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fbeeldingsresultaat voor road">
            <a:extLst>
              <a:ext uri="{FF2B5EF4-FFF2-40B4-BE49-F238E27FC236}">
                <a16:creationId xmlns:a16="http://schemas.microsoft.com/office/drawing/2014/main" id="{F43B7F14-D847-4637-B3E6-8E132BCE360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0" b="6604"/>
          <a:stretch/>
        </p:blipFill>
        <p:spPr bwMode="auto">
          <a:xfrm>
            <a:off x="-1" y="0"/>
            <a:ext cx="9144001" cy="509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E8114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203598"/>
            <a:ext cx="7488832" cy="217824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545BFD-A0C0-49C6-B757-6DAC36136EED}"/>
              </a:ext>
            </a:extLst>
          </p:cNvPr>
          <p:cNvSpPr txBox="1"/>
          <p:nvPr userDrawn="1"/>
        </p:nvSpPr>
        <p:spPr>
          <a:xfrm>
            <a:off x="179512" y="123478"/>
            <a:ext cx="1606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cap="none" spc="-150" dirty="0" err="1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Cogix</a:t>
            </a:r>
            <a:endParaRPr lang="nl-NL" sz="4400" b="1" cap="none" spc="-150" dirty="0">
              <a:ln w="17780" cmpd="sng">
                <a:noFill/>
                <a:prstDash val="solid"/>
                <a:miter lim="800000"/>
              </a:ln>
              <a:solidFill>
                <a:schemeClr val="bg1"/>
              </a:solidFill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8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o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fbeeldingsresultaat voor clouds">
            <a:extLst>
              <a:ext uri="{FF2B5EF4-FFF2-40B4-BE49-F238E27FC236}">
                <a16:creationId xmlns:a16="http://schemas.microsoft.com/office/drawing/2014/main" id="{56850814-2AA3-4E50-807C-7D4E36D86A8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"/>
          <a:stretch/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E8114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203598"/>
            <a:ext cx="7488832" cy="217824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545BFD-A0C0-49C6-B757-6DAC36136EED}"/>
              </a:ext>
            </a:extLst>
          </p:cNvPr>
          <p:cNvSpPr txBox="1"/>
          <p:nvPr userDrawn="1"/>
        </p:nvSpPr>
        <p:spPr>
          <a:xfrm>
            <a:off x="179512" y="123478"/>
            <a:ext cx="1606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cap="none" spc="-150" dirty="0" err="1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Cogix</a:t>
            </a:r>
            <a:endParaRPr lang="nl-NL" sz="4400" b="1" cap="none" spc="-150" dirty="0">
              <a:ln w="17780" cmpd="sng">
                <a:noFill/>
                <a:prstDash val="solid"/>
                <a:miter lim="800000"/>
              </a:ln>
              <a:solidFill>
                <a:schemeClr val="bg1"/>
              </a:solidFill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69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fbeeldingsresultaat voor child ipad">
            <a:extLst>
              <a:ext uri="{FF2B5EF4-FFF2-40B4-BE49-F238E27FC236}">
                <a16:creationId xmlns:a16="http://schemas.microsoft.com/office/drawing/2014/main" id="{36C101DD-9EED-4528-84B9-C2647DECE0A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3" r="957"/>
          <a:stretch/>
        </p:blipFill>
        <p:spPr bwMode="auto">
          <a:xfrm>
            <a:off x="-2242" y="0"/>
            <a:ext cx="914624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E8114">
              <a:alpha val="60000"/>
            </a:srgbClr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203598"/>
            <a:ext cx="7488832" cy="217824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AEF96F-BD83-4002-9A83-194252DE31EA}"/>
              </a:ext>
            </a:extLst>
          </p:cNvPr>
          <p:cNvSpPr txBox="1"/>
          <p:nvPr userDrawn="1"/>
        </p:nvSpPr>
        <p:spPr>
          <a:xfrm>
            <a:off x="179512" y="123479"/>
            <a:ext cx="1606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cap="none" spc="-150" dirty="0" err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Cogix</a:t>
            </a:r>
            <a:endParaRPr lang="nl-NL" sz="4400" b="1" cap="none" spc="-15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36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480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2241" y="3939903"/>
            <a:ext cx="9146240" cy="704194"/>
          </a:xfrm>
          <a:prstGeom prst="rect">
            <a:avLst/>
          </a:prstGeom>
          <a:solidFill>
            <a:srgbClr val="FE8114"/>
          </a:solidFill>
        </p:spPr>
        <p:txBody>
          <a:bodyPr anchor="ctr">
            <a:noAutofit/>
          </a:bodyPr>
          <a:lstStyle/>
          <a:p>
            <a:pPr marL="0" lvl="0"/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1059582"/>
            <a:ext cx="7488832" cy="2322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876006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00" dirty="0">
                <a:solidFill>
                  <a:schemeClr val="bg1">
                    <a:lumMod val="50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Copyright</a:t>
            </a:r>
            <a:r>
              <a:rPr lang="nl-NL" sz="110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 </a:t>
            </a:r>
            <a:r>
              <a:rPr lang="nl-NL" sz="1100" baseline="0">
                <a:solidFill>
                  <a:schemeClr val="bg1">
                    <a:lumMod val="50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© 2018 </a:t>
            </a:r>
            <a:r>
              <a:rPr lang="nl-NL" sz="110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Cogix</a:t>
            </a:r>
            <a:endParaRPr lang="nl-NL" sz="1100" dirty="0">
              <a:solidFill>
                <a:schemeClr val="bg1">
                  <a:lumMod val="50000"/>
                </a:schemeClr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23479"/>
            <a:ext cx="1606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cap="none" spc="-150" dirty="0" err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Cogix</a:t>
            </a:r>
            <a:endParaRPr lang="nl-NL" sz="4400" b="1" cap="none" spc="-15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97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8" r:id="rId3"/>
    <p:sldLayoutId id="2147483679" r:id="rId4"/>
    <p:sldLayoutId id="2147483680" r:id="rId5"/>
    <p:sldLayoutId id="2147483682" r:id="rId6"/>
    <p:sldLayoutId id="2147483683" r:id="rId7"/>
    <p:sldLayoutId id="2147483684" r:id="rId8"/>
    <p:sldLayoutId id="2147483676" r:id="rId9"/>
    <p:sldLayoutId id="2147483681" r:id="rId10"/>
    <p:sldLayoutId id="214748367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lang="nl-NL" sz="2800" kern="1200" smtClean="0">
          <a:solidFill>
            <a:sysClr val="windowText" lastClr="000000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2">
              <a:lumMod val="75000"/>
            </a:schemeClr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2">
              <a:lumMod val="75000"/>
            </a:schemeClr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63AD942-1D8C-4213-AA6F-CB0485AFA852}"/>
              </a:ext>
            </a:extLst>
          </p:cNvPr>
          <p:cNvSpPr/>
          <p:nvPr/>
        </p:nvSpPr>
        <p:spPr>
          <a:xfrm>
            <a:off x="5436096" y="3520628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Sessie PAARS:</a:t>
            </a:r>
            <a:br>
              <a:rPr lang="en-GB" dirty="0"/>
            </a:br>
            <a:r>
              <a:rPr lang="en-GB" dirty="0"/>
              <a:t>“</a:t>
            </a:r>
            <a:r>
              <a:rPr lang="en-GB" dirty="0" err="1"/>
              <a:t>Begroten</a:t>
            </a:r>
            <a:r>
              <a:rPr lang="en-GB" dirty="0"/>
              <a:t>, bottom up of top down?”</a:t>
            </a:r>
          </a:p>
          <a:p>
            <a:r>
              <a:rPr lang="en-GB" i="1" dirty="0"/>
              <a:t>Alma </a:t>
            </a:r>
            <a:r>
              <a:rPr lang="en-GB" i="1" dirty="0" err="1"/>
              <a:t>Reitsma</a:t>
            </a:r>
            <a:r>
              <a:rPr lang="en-GB" i="1" dirty="0"/>
              <a:t> &amp; Gerard </a:t>
            </a:r>
            <a:r>
              <a:rPr lang="en-GB" i="1" dirty="0" err="1"/>
              <a:t>Hiddink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706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42218-E4DB-446C-9EB7-ED142DD78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Belangrijkste</a:t>
            </a:r>
            <a:r>
              <a:rPr lang="en-US" dirty="0"/>
              <a:t> </a:t>
            </a:r>
            <a:r>
              <a:rPr lang="en-US" dirty="0" err="1"/>
              <a:t>uitspraken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18C26-1BAA-4C15-9F63-866129A88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059582"/>
            <a:ext cx="7488832" cy="2664296"/>
          </a:xfrm>
        </p:spPr>
        <p:txBody>
          <a:bodyPr>
            <a:normAutofit fontScale="55000" lnSpcReduction="20000"/>
          </a:bodyPr>
          <a:lstStyle/>
          <a:p>
            <a:r>
              <a:rPr lang="nl-NL" dirty="0"/>
              <a:t>Gesprek nav 2 praktijkvoorbeelden van Gerard Hiddink, controller: een VO in Wageningen (top down, PDCA-cyclus goed ingericht) en een PO in Noorden vh land (bottom up) </a:t>
            </a:r>
          </a:p>
          <a:p>
            <a:endParaRPr lang="nl-NL" dirty="0"/>
          </a:p>
          <a:p>
            <a:r>
              <a:rPr lang="nl-NL" dirty="0"/>
              <a:t>Vraag: hoe werkt dat bottom up? Hoe ver gaat dat?</a:t>
            </a:r>
          </a:p>
          <a:p>
            <a:r>
              <a:rPr lang="nl-NL" dirty="0"/>
              <a:t>Swalm en Roer heeft bijv een vervanginspool waardoor docenten invloed hebben</a:t>
            </a:r>
          </a:p>
          <a:p>
            <a:r>
              <a:rPr lang="nl-NL" dirty="0"/>
              <a:t>Movare vult bekende info in voor 47 directeuren in Cogix en gaat dan gesprek aan. Tijdens gesprek begroting opstellen. Directeuren zijn zelf verantwoordelijk. Tussentijds gesprekken over stand van zaken. </a:t>
            </a:r>
          </a:p>
          <a:p>
            <a:r>
              <a:rPr lang="nl-NL" dirty="0"/>
              <a:t>Bij het voorbeeld in het Noorden: plannen/wensen indienen bij bestuur dan doorrekenen en kijken of het ﬁnancieel past. Norm met elkaar afspreken. </a:t>
            </a:r>
          </a:p>
          <a:p>
            <a:r>
              <a:rPr lang="nl-NL" dirty="0"/>
              <a:t>Swalm en Roer: transparantie. Hoe berekenen we overhead? Kern van bottom up!! Directeuren moeten met elkaar praten en van elkaar leren</a:t>
            </a:r>
          </a:p>
          <a:p>
            <a:r>
              <a:rPr lang="nl-NL" dirty="0"/>
              <a:t>Movare: veel gaat nu obv oude en bestaande methoden. Moeten we van af.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387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0E675-B131-4520-BB8A-3C2A03951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Belangrijkste</a:t>
            </a:r>
            <a:r>
              <a:rPr lang="en-US" dirty="0"/>
              <a:t> </a:t>
            </a:r>
            <a:r>
              <a:rPr lang="en-US" dirty="0" err="1"/>
              <a:t>uitspraken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3E40D-ABC6-427E-A9D1-FC2EFB84D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059582"/>
            <a:ext cx="7488832" cy="2664296"/>
          </a:xfrm>
        </p:spPr>
        <p:txBody>
          <a:bodyPr>
            <a:normAutofit fontScale="55000" lnSpcReduction="20000"/>
          </a:bodyPr>
          <a:lstStyle/>
          <a:p>
            <a:r>
              <a:rPr lang="nl-NL" dirty="0"/>
              <a:t>Vraag: reserveringen, ja of nee en hoe dan?</a:t>
            </a:r>
          </a:p>
          <a:p>
            <a:r>
              <a:rPr lang="nl-NL" dirty="0"/>
              <a:t>Plannen maken én controleren kan niet in 1 functie. Gebeurt wel...</a:t>
            </a:r>
          </a:p>
          <a:p>
            <a:r>
              <a:rPr lang="nl-NL" dirty="0"/>
              <a:t>Bestuursformatieplan staat vast, bepalen hiervan is ander moment. Begroting vaststellen is daarop volgend</a:t>
            </a:r>
          </a:p>
          <a:p>
            <a:r>
              <a:rPr lang="nl-NL" dirty="0"/>
              <a:t>Alles heeft n relatie met elkaar. Maar velen zien dit niet. Geen boekhoudkundig inzicht. </a:t>
            </a:r>
          </a:p>
          <a:p>
            <a:r>
              <a:rPr lang="nl-NL" dirty="0"/>
              <a:t>Beleidsrijke begroting: vanuit beleid geformuleerd. Financiën is gevolg van geformuleerd beleid. </a:t>
            </a:r>
          </a:p>
          <a:p>
            <a:r>
              <a:rPr lang="nl-NL" dirty="0"/>
              <a:t>Cogix: jaarplan oid in kunnen voeren in systeem. Zodat alles bij elkaar zit. Cijfers. </a:t>
            </a:r>
          </a:p>
          <a:p>
            <a:r>
              <a:rPr lang="nl-NL" dirty="0"/>
              <a:t>Sturen op geldinzet. Waarom wil je iets? Wat wil je bereiken? Hoe vertaalt zich dat naar de begroting?</a:t>
            </a:r>
          </a:p>
          <a:p>
            <a:pPr marL="0" indent="0">
              <a:buNone/>
            </a:pPr>
            <a:r>
              <a:rPr lang="nl-NL" dirty="0"/>
              <a:t> </a:t>
            </a:r>
          </a:p>
          <a:p>
            <a:r>
              <a:rPr lang="nl-NL" dirty="0"/>
              <a:t>Écht bottom up = dit is je bak met geld, je vaste lasten zijn er af, wat ga je er nu mee doen? </a:t>
            </a:r>
          </a:p>
          <a:p>
            <a:r>
              <a:rPr lang="nl-NL" dirty="0"/>
              <a:t>Vooraf bedenken wat men wil.</a:t>
            </a:r>
          </a:p>
        </p:txBody>
      </p:sp>
    </p:spTree>
    <p:extLst>
      <p:ext uri="{BB962C8B-B14F-4D97-AF65-F5344CB8AC3E}">
        <p14:creationId xmlns:p14="http://schemas.microsoft.com/office/powerpoint/2010/main" val="302686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2A90E-0276-4D4E-874E-D16DF176E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Belangrijkste</a:t>
            </a:r>
            <a:r>
              <a:rPr lang="en-US" dirty="0"/>
              <a:t> </a:t>
            </a:r>
            <a:r>
              <a:rPr lang="en-US" dirty="0" err="1"/>
              <a:t>uitspraken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98CC6-3749-4F77-9B06-140F0FCC2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059582"/>
            <a:ext cx="7488832" cy="2592288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0"/>
              </a:spcAft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PCOU Willibrord en Wellant</a:t>
            </a:r>
          </a:p>
          <a:p>
            <a:pPr>
              <a:spcAft>
                <a:spcPts val="0"/>
              </a:spcAft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 kan n schoolleider integraal verantwoordelijk zijn als alles van boven af wordt bepaald en opgelegd?</a:t>
            </a:r>
          </a:p>
          <a:p>
            <a:pPr>
              <a:spcAft>
                <a:spcPts val="0"/>
              </a:spcAft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zijn verschillen in wat bottom up wordt bepaald en wat top down. (Bijv huisvesting centraal/top down en onderwijskwaliteit bottom up)</a:t>
            </a:r>
          </a:p>
          <a:p>
            <a:pPr>
              <a:spcAft>
                <a:spcPts val="0"/>
              </a:spcAft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Bottom up = 100% verantwoordelijk voor onderwijsinhoud</a:t>
            </a:r>
          </a:p>
          <a:p>
            <a:pPr>
              <a:spcAft>
                <a:spcPts val="0"/>
              </a:spcAft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Strategische keuze/paradox: hoe synergie vinden?</a:t>
            </a:r>
          </a:p>
          <a:p>
            <a:pPr>
              <a:spcAft>
                <a:spcPts val="0"/>
              </a:spcAft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 beleven schooldirecteuren hun invloed? En hoe organiseer je dit?</a:t>
            </a:r>
          </a:p>
          <a:p>
            <a:pPr>
              <a:spcAft>
                <a:spcPts val="0"/>
              </a:spcAft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Locaties wellant krijgen zakje geld en mogen ze zelf besteden. Bewerkstelligd een aanspreekcultuur </a:t>
            </a:r>
          </a:p>
          <a:p>
            <a:pPr>
              <a:spcAft>
                <a:spcPts val="0"/>
              </a:spcAft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Conclusie: blijven uitleggen, in gesprek gaan (en blijven), transparantie. </a:t>
            </a:r>
          </a:p>
          <a:p>
            <a:pPr>
              <a:spcAft>
                <a:spcPts val="0"/>
              </a:spcAft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Waarom wil je iets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568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gix HD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ogix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23A80">
            <a:alpha val="80000"/>
          </a:srgbClr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tlCol="0" anchor="ctr"/>
      <a:lstStyle>
        <a:defPPr algn="ctr">
          <a:defRPr dirty="0">
            <a:latin typeface="Ebrima" pitchFamily="2" charset="0"/>
            <a:ea typeface="Ebrima" pitchFamily="2" charset="0"/>
            <a:cs typeface="Ebrima" pitchFamily="2" charset="0"/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Ebrima" pitchFamily="2" charset="0"/>
            <a:ea typeface="Ebrima" pitchFamily="2" charset="0"/>
            <a:cs typeface="Ebrim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gix 2018" id="{889234D4-2405-4430-BA4B-5F6A339AFA09}" vid="{187A9D10-8145-4097-BE3F-D2E36A37E2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Cogix 2018</Template>
  <TotalTime>3875</TotalTime>
  <Words>385</Words>
  <Application>Microsoft Office PowerPoint</Application>
  <PresentationFormat>On-screen Show (16:9)</PresentationFormat>
  <Paragraphs>32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Times New Roman</vt:lpstr>
      <vt:lpstr>Arial</vt:lpstr>
      <vt:lpstr>Open Sans</vt:lpstr>
      <vt:lpstr>Calibri</vt:lpstr>
      <vt:lpstr>Ebrima</vt:lpstr>
      <vt:lpstr>Cogix HD</vt:lpstr>
      <vt:lpstr>PowerPoint Presentation</vt:lpstr>
      <vt:lpstr>Belangrijkste uitspraken</vt:lpstr>
      <vt:lpstr>Belangrijkste uitspraken</vt:lpstr>
      <vt:lpstr>Belangrijkste uitspraken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Dashboards en Stuurinformatie</dc:title>
  <dc:creator>Thomas de Nooij</dc:creator>
  <cp:lastModifiedBy>Joyce Cleijsen</cp:lastModifiedBy>
  <cp:revision>51</cp:revision>
  <cp:lastPrinted>2013-11-14T09:04:30Z</cp:lastPrinted>
  <dcterms:created xsi:type="dcterms:W3CDTF">2018-03-08T11:20:32Z</dcterms:created>
  <dcterms:modified xsi:type="dcterms:W3CDTF">2018-03-22T11:24:39Z</dcterms:modified>
</cp:coreProperties>
</file>