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3" r:id="rId1"/>
  </p:sldMasterIdLst>
  <p:notesMasterIdLst>
    <p:notesMasterId r:id="rId4"/>
  </p:notesMasterIdLst>
  <p:handoutMasterIdLst>
    <p:handoutMasterId r:id="rId5"/>
  </p:handoutMasterIdLst>
  <p:sldIdLst>
    <p:sldId id="383" r:id="rId2"/>
    <p:sldId id="384" r:id="rId3"/>
  </p:sldIdLst>
  <p:sldSz cx="9144000" cy="5143500" type="screen16x9"/>
  <p:notesSz cx="6783388" cy="9926638"/>
  <p:embeddedFontLst>
    <p:embeddedFont>
      <p:font typeface="Open Sans" panose="020B0604020202020204" charset="0"/>
      <p:regular r:id="rId6"/>
      <p:bold r:id="rId7"/>
      <p:italic r:id="rId8"/>
      <p:bold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Ebrima" panose="02000000000000000000" pitchFamily="2" charset="0"/>
      <p:regular r:id="rId14"/>
      <p:bold r:id="rId15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8B9F1C3-8DE1-4610-A6F6-143A5DD17894}">
          <p14:sldIdLst>
            <p14:sldId id="383"/>
            <p14:sldId id="3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8114"/>
    <a:srgbClr val="000000"/>
    <a:srgbClr val="0B1617"/>
    <a:srgbClr val="0C6353"/>
    <a:srgbClr val="243F5A"/>
    <a:srgbClr val="6D98C5"/>
    <a:srgbClr val="2EE7E3"/>
    <a:srgbClr val="F82359"/>
    <a:srgbClr val="73060E"/>
    <a:srgbClr val="FF53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9" autoAdjust="0"/>
    <p:restoredTop sz="88859" autoAdjust="0"/>
  </p:normalViewPr>
  <p:slideViewPr>
    <p:cSldViewPr>
      <p:cViewPr varScale="1">
        <p:scale>
          <a:sx n="91" d="100"/>
          <a:sy n="91" d="100"/>
        </p:scale>
        <p:origin x="726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4029" y="66"/>
      </p:cViewPr>
      <p:guideLst>
        <p:guide orient="horz" pos="3127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1750" y="0"/>
            <a:ext cx="29400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CB175-7770-4C5C-B0D7-C0055BAECA90}" type="datetimeFigureOut">
              <a:rPr lang="nl-NL" smtClean="0"/>
              <a:t>22-3-2018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00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1750" y="9428163"/>
            <a:ext cx="29400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77A4D-43E8-46EC-BE7F-547FF7D0213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2319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946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2350" y="0"/>
            <a:ext cx="293946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B4BC6-88FF-476E-948F-351792C77BE5}" type="datetimeFigureOut">
              <a:rPr lang="nl-NL" smtClean="0"/>
              <a:t>22-3-2018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413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339" y="4715153"/>
            <a:ext cx="542671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3946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2350" y="9428583"/>
            <a:ext cx="293946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B4393-E9D5-4D61-A6AC-14DE4DB4179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4293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383672-4F6A-42F9-A632-3790F6620F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0" b="12746"/>
          <a:stretch/>
        </p:blipFill>
        <p:spPr>
          <a:xfrm>
            <a:off x="0" y="0"/>
            <a:ext cx="9143998" cy="51435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36096" y="4011910"/>
            <a:ext cx="3323034" cy="324036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l">
              <a:buNone/>
              <a:defRPr lang="nl-NL" sz="1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4876006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100" dirty="0">
                <a:solidFill>
                  <a:srgbClr val="FE8114"/>
                </a:solidFill>
                <a:latin typeface="+mj-lt"/>
                <a:ea typeface="Ebrima" pitchFamily="2" charset="0"/>
                <a:cs typeface="Ebrima" pitchFamily="2" charset="0"/>
              </a:rPr>
              <a:t>Copyright</a:t>
            </a:r>
            <a:r>
              <a:rPr lang="nl-NL" sz="1100" baseline="0" dirty="0">
                <a:solidFill>
                  <a:srgbClr val="FE8114"/>
                </a:solidFill>
                <a:latin typeface="+mj-lt"/>
                <a:ea typeface="Ebrima" pitchFamily="2" charset="0"/>
                <a:cs typeface="Ebrima" pitchFamily="2" charset="0"/>
              </a:rPr>
              <a:t> </a:t>
            </a:r>
            <a:r>
              <a:rPr lang="nl-NL" sz="1100" baseline="0">
                <a:solidFill>
                  <a:srgbClr val="FE8114"/>
                </a:solidFill>
                <a:latin typeface="+mj-lt"/>
                <a:ea typeface="Ebrima" pitchFamily="2" charset="0"/>
                <a:cs typeface="Ebrima" pitchFamily="2" charset="0"/>
              </a:rPr>
              <a:t>© 2018 </a:t>
            </a:r>
            <a:r>
              <a:rPr lang="nl-NL" sz="1100" baseline="0" dirty="0">
                <a:solidFill>
                  <a:srgbClr val="FE8114"/>
                </a:solidFill>
                <a:latin typeface="+mj-lt"/>
                <a:ea typeface="Ebrima" pitchFamily="2" charset="0"/>
                <a:cs typeface="Ebrima" pitchFamily="2" charset="0"/>
              </a:rPr>
              <a:t>Cogix</a:t>
            </a:r>
            <a:endParaRPr lang="nl-NL" sz="1100" dirty="0">
              <a:solidFill>
                <a:srgbClr val="FE8114"/>
              </a:solidFill>
              <a:latin typeface="+mj-lt"/>
              <a:ea typeface="Ebrima" pitchFamily="2" charset="0"/>
              <a:cs typeface="Ebrima" pitchFamily="2" charset="0"/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436096" y="3632739"/>
            <a:ext cx="3323034" cy="36508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3867894"/>
            <a:ext cx="1606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cap="none" spc="-150" dirty="0" err="1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Cogix</a:t>
            </a:r>
            <a:endParaRPr lang="nl-NL" sz="4400" b="1" cap="none" spc="-150" dirty="0">
              <a:ln w="17780" cmpd="sng">
                <a:noFill/>
                <a:prstDash val="solid"/>
                <a:miter lim="800000"/>
              </a:ln>
              <a:solidFill>
                <a:schemeClr val="bg1"/>
              </a:solidFill>
              <a:effectLst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A385C7-81A1-4DA7-B6D7-AA33C232B76A}"/>
              </a:ext>
            </a:extLst>
          </p:cNvPr>
          <p:cNvSpPr txBox="1"/>
          <p:nvPr userDrawn="1"/>
        </p:nvSpPr>
        <p:spPr>
          <a:xfrm>
            <a:off x="5436096" y="2715766"/>
            <a:ext cx="3323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0">
                <a:solidFill>
                  <a:srgbClr val="FE8114"/>
                </a:solidFill>
                <a:latin typeface="+mj-lt"/>
                <a:ea typeface="Ebrima" pitchFamily="2" charset="0"/>
                <a:cs typeface="Ebrima" pitchFamily="2" charset="0"/>
              </a:rPr>
              <a:t>Het gemak van Cogix onderwijsbegroting</a:t>
            </a:r>
            <a:endParaRPr lang="en-GB" sz="2400" b="0" dirty="0">
              <a:solidFill>
                <a:srgbClr val="FE8114"/>
              </a:solidFill>
              <a:latin typeface="+mj-lt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8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choolbord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:\Artikelen\Whitepapers\Cogix Onderwijsbegroting en rapportage\blackboard-backgrounds-wallpapers.jpeg">
            <a:extLst>
              <a:ext uri="{FF2B5EF4-FFF2-40B4-BE49-F238E27FC236}">
                <a16:creationId xmlns:a16="http://schemas.microsoft.com/office/drawing/2014/main" id="{5693C6AF-6DAC-467C-8F5E-C021B792F7E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51"/>
          <a:stretch/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059582"/>
            <a:ext cx="7488832" cy="232225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C50AB5-2368-45CC-BE69-1C12CDD923FF}"/>
              </a:ext>
            </a:extLst>
          </p:cNvPr>
          <p:cNvSpPr txBox="1"/>
          <p:nvPr userDrawn="1"/>
        </p:nvSpPr>
        <p:spPr>
          <a:xfrm>
            <a:off x="179512" y="123478"/>
            <a:ext cx="1606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cap="none" spc="-150" dirty="0" err="1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Cogix</a:t>
            </a:r>
            <a:endParaRPr lang="nl-NL" sz="4400" b="1" cap="none" spc="-150" dirty="0">
              <a:ln w="17780" cmpd="sng">
                <a:noFill/>
                <a:prstDash val="solid"/>
                <a:miter lim="800000"/>
              </a:ln>
              <a:solidFill>
                <a:schemeClr val="bg1"/>
              </a:solidFill>
              <a:effectLst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88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oolb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:\Artikelen\Whitepapers\Cogix Onderwijsbegroting en rapportage\blackboard-backgrounds-wallpapers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51"/>
          <a:stretch/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51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059582"/>
            <a:ext cx="7488832" cy="232225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483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perh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1362CD-CE61-4895-A037-079D4F6CE9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8" r="15272"/>
          <a:stretch/>
        </p:blipFill>
        <p:spPr>
          <a:xfrm>
            <a:off x="-2242" y="1"/>
            <a:ext cx="9146241" cy="5111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0000">
              <a:alpha val="60000"/>
            </a:srgbClr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203598"/>
            <a:ext cx="5112568" cy="217824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176563-332B-4D90-80BE-65530F0FFA45}"/>
              </a:ext>
            </a:extLst>
          </p:cNvPr>
          <p:cNvSpPr txBox="1"/>
          <p:nvPr userDrawn="1"/>
        </p:nvSpPr>
        <p:spPr>
          <a:xfrm>
            <a:off x="179512" y="123479"/>
            <a:ext cx="1606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cap="none" spc="-150" dirty="0" err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Cogix</a:t>
            </a:r>
            <a:endParaRPr lang="nl-NL" sz="4400" b="1" cap="none" spc="-15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90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wichthef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367D38-93E1-4BCE-A574-0275B9FF2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7" b="1504"/>
          <a:stretch/>
        </p:blipFill>
        <p:spPr>
          <a:xfrm flipH="1">
            <a:off x="-2241" y="1"/>
            <a:ext cx="914624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0000">
              <a:alpha val="60000"/>
            </a:srgbClr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203598"/>
            <a:ext cx="3816424" cy="217824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176563-332B-4D90-80BE-65530F0FFA45}"/>
              </a:ext>
            </a:extLst>
          </p:cNvPr>
          <p:cNvSpPr txBox="1"/>
          <p:nvPr userDrawn="1"/>
        </p:nvSpPr>
        <p:spPr>
          <a:xfrm>
            <a:off x="179512" y="123479"/>
            <a:ext cx="1606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cap="none" spc="-150" dirty="0" err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Cogix</a:t>
            </a:r>
            <a:endParaRPr lang="nl-NL" sz="4400" b="1" cap="none" spc="-15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3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coun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CF27B0-7465-4D25-ADA4-8DABB2208F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" r="23372"/>
          <a:stretch/>
        </p:blipFill>
        <p:spPr>
          <a:xfrm>
            <a:off x="0" y="1"/>
            <a:ext cx="914399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C6353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203598"/>
            <a:ext cx="3816424" cy="217824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545BFD-A0C0-49C6-B757-6DAC36136EED}"/>
              </a:ext>
            </a:extLst>
          </p:cNvPr>
          <p:cNvSpPr txBox="1"/>
          <p:nvPr userDrawn="1"/>
        </p:nvSpPr>
        <p:spPr>
          <a:xfrm>
            <a:off x="179512" y="123478"/>
            <a:ext cx="1606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cap="none" spc="-150" dirty="0" err="1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Cogix</a:t>
            </a:r>
            <a:endParaRPr lang="nl-NL" sz="4400" b="1" cap="none" spc="-150" dirty="0">
              <a:ln w="17780" cmpd="sng">
                <a:noFill/>
                <a:prstDash val="solid"/>
                <a:miter lim="800000"/>
              </a:ln>
              <a:solidFill>
                <a:schemeClr val="bg1"/>
              </a:solidFill>
              <a:effectLst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6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fbeeldingsresultaat voor road">
            <a:extLst>
              <a:ext uri="{FF2B5EF4-FFF2-40B4-BE49-F238E27FC236}">
                <a16:creationId xmlns:a16="http://schemas.microsoft.com/office/drawing/2014/main" id="{F43B7F14-D847-4637-B3E6-8E132BCE360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0" b="6604"/>
          <a:stretch/>
        </p:blipFill>
        <p:spPr bwMode="auto">
          <a:xfrm>
            <a:off x="-1" y="0"/>
            <a:ext cx="9144001" cy="509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E8114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203598"/>
            <a:ext cx="7488832" cy="217824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545BFD-A0C0-49C6-B757-6DAC36136EED}"/>
              </a:ext>
            </a:extLst>
          </p:cNvPr>
          <p:cNvSpPr txBox="1"/>
          <p:nvPr userDrawn="1"/>
        </p:nvSpPr>
        <p:spPr>
          <a:xfrm>
            <a:off x="179512" y="123478"/>
            <a:ext cx="1606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cap="none" spc="-150" dirty="0" err="1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Cogix</a:t>
            </a:r>
            <a:endParaRPr lang="nl-NL" sz="4400" b="1" cap="none" spc="-150" dirty="0">
              <a:ln w="17780" cmpd="sng">
                <a:noFill/>
                <a:prstDash val="solid"/>
                <a:miter lim="800000"/>
              </a:ln>
              <a:solidFill>
                <a:schemeClr val="bg1"/>
              </a:solidFill>
              <a:effectLst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81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o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fbeeldingsresultaat voor clouds">
            <a:extLst>
              <a:ext uri="{FF2B5EF4-FFF2-40B4-BE49-F238E27FC236}">
                <a16:creationId xmlns:a16="http://schemas.microsoft.com/office/drawing/2014/main" id="{56850814-2AA3-4E50-807C-7D4E36D86A8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"/>
          <a:stretch/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E8114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203598"/>
            <a:ext cx="7488832" cy="217824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545BFD-A0C0-49C6-B757-6DAC36136EED}"/>
              </a:ext>
            </a:extLst>
          </p:cNvPr>
          <p:cNvSpPr txBox="1"/>
          <p:nvPr userDrawn="1"/>
        </p:nvSpPr>
        <p:spPr>
          <a:xfrm>
            <a:off x="179512" y="123478"/>
            <a:ext cx="1606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cap="none" spc="-150" dirty="0" err="1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Cogix</a:t>
            </a:r>
            <a:endParaRPr lang="nl-NL" sz="4400" b="1" cap="none" spc="-150" dirty="0">
              <a:ln w="17780" cmpd="sng">
                <a:noFill/>
                <a:prstDash val="solid"/>
                <a:miter lim="800000"/>
              </a:ln>
              <a:solidFill>
                <a:schemeClr val="bg1"/>
              </a:solidFill>
              <a:effectLst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69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fbeeldingsresultaat voor child ipad">
            <a:extLst>
              <a:ext uri="{FF2B5EF4-FFF2-40B4-BE49-F238E27FC236}">
                <a16:creationId xmlns:a16="http://schemas.microsoft.com/office/drawing/2014/main" id="{36C101DD-9EED-4528-84B9-C2647DECE0A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3" r="957"/>
          <a:stretch/>
        </p:blipFill>
        <p:spPr bwMode="auto">
          <a:xfrm>
            <a:off x="-2242" y="0"/>
            <a:ext cx="914624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E8114">
              <a:alpha val="60000"/>
            </a:srgbClr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203598"/>
            <a:ext cx="7488832" cy="217824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AEF96F-BD83-4002-9A83-194252DE31EA}"/>
              </a:ext>
            </a:extLst>
          </p:cNvPr>
          <p:cNvSpPr txBox="1"/>
          <p:nvPr userDrawn="1"/>
        </p:nvSpPr>
        <p:spPr>
          <a:xfrm>
            <a:off x="179512" y="123479"/>
            <a:ext cx="1606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cap="none" spc="-150" dirty="0" err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Cogix</a:t>
            </a:r>
            <a:endParaRPr lang="nl-NL" sz="4400" b="1" cap="none" spc="-15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36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480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2241" y="3939903"/>
            <a:ext cx="9146240" cy="704194"/>
          </a:xfrm>
          <a:prstGeom prst="rect">
            <a:avLst/>
          </a:prstGeom>
          <a:solidFill>
            <a:srgbClr val="FE8114"/>
          </a:solidFill>
        </p:spPr>
        <p:txBody>
          <a:bodyPr anchor="ctr">
            <a:noAutofit/>
          </a:bodyPr>
          <a:lstStyle/>
          <a:p>
            <a:pPr marL="0" lvl="0"/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1059582"/>
            <a:ext cx="7488832" cy="2322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876006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00" dirty="0">
                <a:solidFill>
                  <a:schemeClr val="bg1">
                    <a:lumMod val="50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Copyright</a:t>
            </a:r>
            <a:r>
              <a:rPr lang="nl-NL" sz="110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 </a:t>
            </a:r>
            <a:r>
              <a:rPr lang="nl-NL" sz="1100" baseline="0">
                <a:solidFill>
                  <a:schemeClr val="bg1">
                    <a:lumMod val="50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© 2018 </a:t>
            </a:r>
            <a:r>
              <a:rPr lang="nl-NL" sz="110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Cogix</a:t>
            </a:r>
            <a:endParaRPr lang="nl-NL" sz="1100" dirty="0">
              <a:solidFill>
                <a:schemeClr val="bg1">
                  <a:lumMod val="50000"/>
                </a:schemeClr>
              </a:solidFill>
              <a:latin typeface="+mj-lt"/>
              <a:ea typeface="Ebrima" pitchFamily="2" charset="0"/>
              <a:cs typeface="Ebrima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23479"/>
            <a:ext cx="1606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cap="none" spc="-150" dirty="0" err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Cogix</a:t>
            </a:r>
            <a:endParaRPr lang="nl-NL" sz="4400" b="1" cap="none" spc="-15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97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8" r:id="rId3"/>
    <p:sldLayoutId id="2147483679" r:id="rId4"/>
    <p:sldLayoutId id="2147483680" r:id="rId5"/>
    <p:sldLayoutId id="2147483682" r:id="rId6"/>
    <p:sldLayoutId id="2147483683" r:id="rId7"/>
    <p:sldLayoutId id="2147483684" r:id="rId8"/>
    <p:sldLayoutId id="2147483676" r:id="rId9"/>
    <p:sldLayoutId id="2147483681" r:id="rId10"/>
    <p:sldLayoutId id="214748367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lang="nl-NL" sz="2800" kern="1200" smtClean="0">
          <a:solidFill>
            <a:sysClr val="windowText" lastClr="000000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2">
              <a:lumMod val="75000"/>
            </a:schemeClr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2">
              <a:lumMod val="75000"/>
            </a:schemeClr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3D3A12-5166-441C-A6D4-62732B546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096" y="4078876"/>
            <a:ext cx="3323034" cy="365082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Sessie</a:t>
            </a:r>
            <a:r>
              <a:rPr lang="en-US">
                <a:solidFill>
                  <a:schemeClr val="tx1"/>
                </a:solidFill>
              </a:rPr>
              <a:t> BLAUW: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“Bewustwording, </a:t>
            </a:r>
            <a:r>
              <a:rPr lang="en-US" dirty="0" err="1">
                <a:solidFill>
                  <a:schemeClr val="tx1"/>
                </a:solidFill>
              </a:rPr>
              <a:t>buiten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patronen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denken</a:t>
            </a:r>
            <a:r>
              <a:rPr lang="en-US" dirty="0">
                <a:solidFill>
                  <a:schemeClr val="tx1"/>
                </a:solidFill>
              </a:rPr>
              <a:t> &amp; </a:t>
            </a:r>
            <a:r>
              <a:rPr lang="en-US" dirty="0" err="1">
                <a:solidFill>
                  <a:schemeClr val="tx1"/>
                </a:solidFill>
              </a:rPr>
              <a:t>creatieve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oplossingen</a:t>
            </a:r>
            <a:r>
              <a:rPr lang="en-US" dirty="0">
                <a:solidFill>
                  <a:schemeClr val="tx1"/>
                </a:solidFill>
              </a:rPr>
              <a:t>”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Rob Mollien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06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339653-E2F2-47A3-AEBB-5D4B17600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Belangrijkste</a:t>
            </a:r>
            <a:r>
              <a:rPr lang="en-GB" dirty="0"/>
              <a:t> </a:t>
            </a:r>
            <a:r>
              <a:rPr lang="en-GB"/>
              <a:t>uitspraken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713FE9-5B90-40FD-886E-0B98458E8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Iedereen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mag </a:t>
            </a:r>
            <a:r>
              <a:rPr lang="en-GB" dirty="0" err="1"/>
              <a:t>zelf</a:t>
            </a:r>
            <a:r>
              <a:rPr lang="en-GB" dirty="0"/>
              <a:t> de </a:t>
            </a:r>
            <a:r>
              <a:rPr lang="en-GB" dirty="0" err="1"/>
              <a:t>keus</a:t>
            </a:r>
            <a:r>
              <a:rPr lang="en-GB" dirty="0"/>
              <a:t> </a:t>
            </a:r>
            <a:r>
              <a:rPr lang="en-GB" dirty="0" err="1"/>
              <a:t>hebben</a:t>
            </a:r>
            <a:r>
              <a:rPr lang="en-GB" dirty="0"/>
              <a:t> om </a:t>
            </a:r>
            <a:r>
              <a:rPr lang="en-GB" dirty="0" err="1"/>
              <a:t>iets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veranderen</a:t>
            </a:r>
            <a:r>
              <a:rPr lang="en-GB" dirty="0"/>
              <a:t>;</a:t>
            </a:r>
          </a:p>
          <a:p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je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zelf</a:t>
            </a:r>
            <a:r>
              <a:rPr lang="en-GB" dirty="0"/>
              <a:t> </a:t>
            </a:r>
            <a:r>
              <a:rPr lang="en-GB" dirty="0" err="1"/>
              <a:t>bewust</a:t>
            </a:r>
            <a:r>
              <a:rPr lang="en-GB" dirty="0"/>
              <a:t> van bent,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iedereen</a:t>
            </a:r>
            <a:r>
              <a:rPr lang="en-GB" dirty="0"/>
              <a:t> </a:t>
            </a:r>
            <a:r>
              <a:rPr lang="en-GB" dirty="0" err="1"/>
              <a:t>iets</a:t>
            </a:r>
            <a:r>
              <a:rPr lang="en-GB" dirty="0"/>
              <a:t> </a:t>
            </a:r>
            <a:r>
              <a:rPr lang="en-GB" dirty="0" err="1"/>
              <a:t>veranderen</a:t>
            </a:r>
            <a:r>
              <a:rPr lang="en-GB" dirty="0"/>
              <a:t> </a:t>
            </a:r>
            <a:r>
              <a:rPr lang="en-GB" dirty="0" err="1"/>
              <a:t>binnen</a:t>
            </a:r>
            <a:r>
              <a:rPr lang="en-GB" dirty="0"/>
              <a:t> de </a:t>
            </a:r>
            <a:r>
              <a:rPr lang="en-GB" dirty="0" err="1"/>
              <a:t>organisatie</a:t>
            </a:r>
            <a:r>
              <a:rPr lang="en-GB" dirty="0"/>
              <a:t>; </a:t>
            </a:r>
          </a:p>
          <a:p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goed</a:t>
            </a:r>
            <a:r>
              <a:rPr lang="en-GB" dirty="0"/>
              <a:t> </a:t>
            </a:r>
            <a:r>
              <a:rPr lang="en-GB" dirty="0" err="1"/>
              <a:t>idee</a:t>
            </a:r>
            <a:r>
              <a:rPr lang="en-GB" dirty="0"/>
              <a:t> </a:t>
            </a:r>
            <a:r>
              <a:rPr lang="en-GB" dirty="0" err="1"/>
              <a:t>wordt</a:t>
            </a:r>
            <a:r>
              <a:rPr lang="en-GB" dirty="0"/>
              <a:t> </a:t>
            </a:r>
            <a:r>
              <a:rPr lang="en-GB" dirty="0" err="1"/>
              <a:t>zelden</a:t>
            </a:r>
            <a:r>
              <a:rPr lang="en-GB" dirty="0"/>
              <a:t> </a:t>
            </a:r>
            <a:r>
              <a:rPr lang="en-GB" dirty="0" err="1"/>
              <a:t>goed</a:t>
            </a:r>
            <a:r>
              <a:rPr lang="en-GB" dirty="0"/>
              <a:t> </a:t>
            </a:r>
            <a:r>
              <a:rPr lang="en-GB" dirty="0" err="1"/>
              <a:t>ontvangen</a:t>
            </a:r>
            <a:r>
              <a:rPr lang="en-GB" dirty="0"/>
              <a:t>;</a:t>
            </a:r>
          </a:p>
          <a:p>
            <a:r>
              <a:rPr lang="en-GB" dirty="0" err="1"/>
              <a:t>Verandering</a:t>
            </a:r>
            <a:r>
              <a:rPr lang="en-GB" dirty="0"/>
              <a:t> </a:t>
            </a:r>
            <a:r>
              <a:rPr lang="en-GB" dirty="0" err="1"/>
              <a:t>roept</a:t>
            </a:r>
            <a:r>
              <a:rPr lang="en-GB" dirty="0"/>
              <a:t> </a:t>
            </a:r>
            <a:r>
              <a:rPr lang="en-GB" dirty="0" err="1"/>
              <a:t>bijna</a:t>
            </a:r>
            <a:r>
              <a:rPr lang="en-GB" dirty="0"/>
              <a:t> </a:t>
            </a:r>
            <a:r>
              <a:rPr lang="en-GB" dirty="0" err="1"/>
              <a:t>altijd</a:t>
            </a:r>
            <a:r>
              <a:rPr lang="en-GB" dirty="0"/>
              <a:t> </a:t>
            </a:r>
            <a:r>
              <a:rPr lang="en-GB" dirty="0" err="1"/>
              <a:t>weerstand</a:t>
            </a:r>
            <a:r>
              <a:rPr lang="en-GB" dirty="0"/>
              <a:t> op; </a:t>
            </a:r>
          </a:p>
          <a:p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je</a:t>
            </a:r>
            <a:r>
              <a:rPr lang="en-GB" dirty="0"/>
              <a:t> </a:t>
            </a:r>
            <a:r>
              <a:rPr lang="en-GB" dirty="0" err="1"/>
              <a:t>draagvlak</a:t>
            </a:r>
            <a:r>
              <a:rPr lang="en-GB" dirty="0"/>
              <a:t> c</a:t>
            </a:r>
            <a:r>
              <a:rPr lang="nl-NL" dirty="0"/>
              <a:t>reëert</a:t>
            </a:r>
            <a:r>
              <a:rPr lang="en-GB" dirty="0"/>
              <a:t> </a:t>
            </a:r>
            <a:r>
              <a:rPr lang="en-GB" dirty="0" err="1"/>
              <a:t>kun</a:t>
            </a:r>
            <a:r>
              <a:rPr lang="en-GB" dirty="0"/>
              <a:t> </a:t>
            </a:r>
            <a:r>
              <a:rPr lang="en-GB" dirty="0" err="1"/>
              <a:t>je</a:t>
            </a:r>
            <a:r>
              <a:rPr lang="en-GB" dirty="0"/>
              <a:t> </a:t>
            </a:r>
            <a:r>
              <a:rPr lang="en-GB" dirty="0" err="1"/>
              <a:t>meer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je</a:t>
            </a:r>
            <a:r>
              <a:rPr lang="en-GB" dirty="0"/>
              <a:t> </a:t>
            </a:r>
            <a:r>
              <a:rPr lang="en-GB" dirty="0" err="1"/>
              <a:t>denkt</a:t>
            </a:r>
            <a:r>
              <a:rPr lang="en-GB" dirty="0"/>
              <a:t>;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059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gix HD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ogix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23A80">
            <a:alpha val="80000"/>
          </a:srgbClr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tlCol="0" anchor="ctr"/>
      <a:lstStyle>
        <a:defPPr algn="ctr">
          <a:defRPr dirty="0">
            <a:latin typeface="Ebrima" pitchFamily="2" charset="0"/>
            <a:ea typeface="Ebrima" pitchFamily="2" charset="0"/>
            <a:cs typeface="Ebrima" pitchFamily="2" charset="0"/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Ebrima" pitchFamily="2" charset="0"/>
            <a:ea typeface="Ebrima" pitchFamily="2" charset="0"/>
            <a:cs typeface="Ebrim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gix 2018" id="{889234D4-2405-4430-BA4B-5F6A339AFA09}" vid="{187A9D10-8145-4097-BE3F-D2E36A37E2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Cogix 2018</Template>
  <TotalTime>25</TotalTime>
  <Words>61</Words>
  <Application>Microsoft Office PowerPoint</Application>
  <PresentationFormat>On-screen Show (16:9)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Open Sans</vt:lpstr>
      <vt:lpstr>Calibri</vt:lpstr>
      <vt:lpstr>Ebrima</vt:lpstr>
      <vt:lpstr>Cogix HD</vt:lpstr>
      <vt:lpstr>Sessie BLAUW: “Bewustwording, buiten patronen denken &amp; creatieve oplossingen” Rob Mollien</vt:lpstr>
      <vt:lpstr>Belangrijkste uitspraken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Bewustwording, buiten patronen denken &amp; creatieve oplossingen</dc:title>
  <dc:creator>Ninette van der Velden</dc:creator>
  <cp:lastModifiedBy>Joyce Cleijsen</cp:lastModifiedBy>
  <cp:revision>6</cp:revision>
  <cp:lastPrinted>2013-11-14T09:04:30Z</cp:lastPrinted>
  <dcterms:created xsi:type="dcterms:W3CDTF">2018-03-20T21:12:01Z</dcterms:created>
  <dcterms:modified xsi:type="dcterms:W3CDTF">2018-03-22T11:11:42Z</dcterms:modified>
</cp:coreProperties>
</file>