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419" r:id="rId2"/>
    <p:sldId id="405" r:id="rId3"/>
    <p:sldId id="415" r:id="rId4"/>
    <p:sldId id="392" r:id="rId5"/>
    <p:sldId id="409" r:id="rId6"/>
    <p:sldId id="414" r:id="rId7"/>
    <p:sldId id="412" r:id="rId8"/>
    <p:sldId id="416" r:id="rId9"/>
    <p:sldId id="417" r:id="rId10"/>
  </p:sldIdLst>
  <p:sldSz cx="9144000" cy="5143500" type="screen16x9"/>
  <p:notesSz cx="6783388" cy="9926638"/>
  <p:embeddedFontLs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brima" panose="02000000000000000000" pitchFamily="2" charset="0"/>
      <p:regular r:id="rId21"/>
      <p:bold r:id="rId22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B9F1C3-8DE1-4610-A6F6-143A5DD17894}">
          <p14:sldIdLst>
            <p14:sldId id="419"/>
            <p14:sldId id="405"/>
            <p14:sldId id="415"/>
            <p14:sldId id="392"/>
            <p14:sldId id="409"/>
            <p14:sldId id="414"/>
            <p14:sldId id="412"/>
            <p14:sldId id="416"/>
            <p14:sldId id="4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8114"/>
    <a:srgbClr val="000000"/>
    <a:srgbClr val="0B1617"/>
    <a:srgbClr val="0C6353"/>
    <a:srgbClr val="243F5A"/>
    <a:srgbClr val="6D98C5"/>
    <a:srgbClr val="2EE7E3"/>
    <a:srgbClr val="F82359"/>
    <a:srgbClr val="730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88859" autoAdjust="0"/>
  </p:normalViewPr>
  <p:slideViewPr>
    <p:cSldViewPr>
      <p:cViewPr varScale="1">
        <p:scale>
          <a:sx n="146" d="100"/>
          <a:sy n="146" d="100"/>
        </p:scale>
        <p:origin x="26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4029" y="66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CB175-7770-4C5C-B0D7-C0055BAECA90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77A4D-43E8-46EC-BE7F-547FF7D0213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319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235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B4BC6-88FF-476E-948F-351792C77BE5}" type="datetimeFigureOut">
              <a:rPr lang="nl-NL" smtClean="0"/>
              <a:t>22-3-2018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235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B4393-E9D5-4D61-A6AC-14DE4DB4179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29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383672-4F6A-42F9-A632-3790F6620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0" b="12746"/>
          <a:stretch/>
        </p:blipFill>
        <p:spPr>
          <a:xfrm>
            <a:off x="0" y="0"/>
            <a:ext cx="9143998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096" y="4011910"/>
            <a:ext cx="3323034" cy="324036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>
              <a:buNone/>
              <a:defRPr lang="nl-NL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10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Copyright</a:t>
            </a:r>
            <a:r>
              <a:rPr lang="nl-NL" sz="1100" baseline="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nl-NL" sz="1100" baseline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© 2018 </a:t>
            </a:r>
            <a:r>
              <a:rPr lang="nl-NL" sz="1100" baseline="0" dirty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Cogix</a:t>
            </a:r>
            <a:endParaRPr lang="nl-NL" sz="1100" dirty="0">
              <a:solidFill>
                <a:srgbClr val="FE8114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436096" y="3632739"/>
            <a:ext cx="3323034" cy="36508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3867894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385C7-81A1-4DA7-B6D7-AA33C232B76A}"/>
              </a:ext>
            </a:extLst>
          </p:cNvPr>
          <p:cNvSpPr txBox="1"/>
          <p:nvPr userDrawn="1"/>
        </p:nvSpPr>
        <p:spPr>
          <a:xfrm>
            <a:off x="5436096" y="2715766"/>
            <a:ext cx="332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0">
                <a:solidFill>
                  <a:srgbClr val="FE8114"/>
                </a:solidFill>
                <a:latin typeface="+mj-lt"/>
                <a:ea typeface="Ebrima" pitchFamily="2" charset="0"/>
                <a:cs typeface="Ebrima" pitchFamily="2" charset="0"/>
              </a:rPr>
              <a:t>Het gemak van Cogix onderwijsbegroting</a:t>
            </a:r>
            <a:endParaRPr lang="en-GB" sz="2400" b="0" dirty="0">
              <a:solidFill>
                <a:srgbClr val="FE8114"/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hoolbord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:\Artikelen\Whitepapers\Cogix Onderwijsbegroting en rapportage\blackboard-backgrounds-wallpapers.jpeg">
            <a:extLst>
              <a:ext uri="{FF2B5EF4-FFF2-40B4-BE49-F238E27FC236}">
                <a16:creationId xmlns:a16="http://schemas.microsoft.com/office/drawing/2014/main" id="{5693C6AF-6DAC-467C-8F5E-C021B792F7E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32225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C50AB5-2368-45CC-BE69-1C12CDD923FF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oolb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Artikelen\Whitepapers\Cogix Onderwijsbegroting en rapportage\blackboard-backgrounds-wallpapers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1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3222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8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perh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1362CD-CE61-4895-A037-079D4F6CE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r="15272"/>
          <a:stretch/>
        </p:blipFill>
        <p:spPr>
          <a:xfrm>
            <a:off x="-2242" y="1"/>
            <a:ext cx="9146241" cy="511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00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5112568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76563-332B-4D90-80BE-65530F0FFA45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0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wichthef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367D38-93E1-4BCE-A574-0275B9FF2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7" b="1504"/>
          <a:stretch/>
        </p:blipFill>
        <p:spPr>
          <a:xfrm flipH="1">
            <a:off x="-2241" y="1"/>
            <a:ext cx="914624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00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3816424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76563-332B-4D90-80BE-65530F0FFA45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oun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F27B0-7465-4D25-ADA4-8DABB2208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r="23372"/>
          <a:stretch/>
        </p:blipFill>
        <p:spPr>
          <a:xfrm>
            <a:off x="0" y="1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C635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3816424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beeldingsresultaat voor road">
            <a:extLst>
              <a:ext uri="{FF2B5EF4-FFF2-40B4-BE49-F238E27FC236}">
                <a16:creationId xmlns:a16="http://schemas.microsoft.com/office/drawing/2014/main" id="{F43B7F14-D847-4637-B3E6-8E132BCE360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0" b="6604"/>
          <a:stretch/>
        </p:blipFill>
        <p:spPr bwMode="auto">
          <a:xfrm>
            <a:off x="-1" y="0"/>
            <a:ext cx="9144001" cy="50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fbeeldingsresultaat voor clouds">
            <a:extLst>
              <a:ext uri="{FF2B5EF4-FFF2-40B4-BE49-F238E27FC236}">
                <a16:creationId xmlns:a16="http://schemas.microsoft.com/office/drawing/2014/main" id="{56850814-2AA3-4E50-807C-7D4E36D86A8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5BFD-A0C0-49C6-B757-6DAC36136EED}"/>
              </a:ext>
            </a:extLst>
          </p:cNvPr>
          <p:cNvSpPr txBox="1"/>
          <p:nvPr userDrawn="1"/>
        </p:nvSpPr>
        <p:spPr>
          <a:xfrm>
            <a:off x="179512" y="123478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fbeeldingsresultaat voor child ipad">
            <a:extLst>
              <a:ext uri="{FF2B5EF4-FFF2-40B4-BE49-F238E27FC236}">
                <a16:creationId xmlns:a16="http://schemas.microsoft.com/office/drawing/2014/main" id="{36C101DD-9EED-4528-84B9-C2647DECE0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r="957"/>
          <a:stretch/>
        </p:blipFill>
        <p:spPr bwMode="auto">
          <a:xfrm>
            <a:off x="-2242" y="0"/>
            <a:ext cx="914624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E8114">
              <a:alpha val="60000"/>
            </a:srgb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03598"/>
            <a:ext cx="7488832" cy="217824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EF96F-BD83-4002-9A83-194252DE31EA}"/>
              </a:ext>
            </a:extLst>
          </p:cNvPr>
          <p:cNvSpPr txBox="1"/>
          <p:nvPr userDrawn="1"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480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241" y="3939903"/>
            <a:ext cx="9146240" cy="704194"/>
          </a:xfrm>
          <a:prstGeom prst="rect">
            <a:avLst/>
          </a:prstGeom>
          <a:solidFill>
            <a:srgbClr val="FE8114"/>
          </a:solidFill>
        </p:spPr>
        <p:txBody>
          <a:bodyPr anchor="ctr">
            <a:noAutofit/>
          </a:bodyPr>
          <a:lstStyle/>
          <a:p>
            <a:pPr marL="0"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059582"/>
            <a:ext cx="7488832" cy="2322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7600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Copyright</a:t>
            </a:r>
            <a:r>
              <a:rPr lang="nl-NL" sz="11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 </a:t>
            </a:r>
            <a:r>
              <a:rPr lang="nl-NL" sz="1100" baseline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© 2018 </a:t>
            </a:r>
            <a:r>
              <a:rPr lang="nl-NL" sz="110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Ebrima" pitchFamily="2" charset="0"/>
                <a:cs typeface="Ebrima" pitchFamily="2" charset="0"/>
              </a:rPr>
              <a:t>Cogix</a:t>
            </a:r>
            <a:endParaRPr lang="nl-NL" sz="1100" dirty="0">
              <a:solidFill>
                <a:schemeClr val="bg1">
                  <a:lumMod val="50000"/>
                </a:schemeClr>
              </a:solidFill>
              <a:latin typeface="+mj-lt"/>
              <a:ea typeface="Ebrima" pitchFamily="2" charset="0"/>
              <a:cs typeface="Ebrim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23479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cap="none" spc="-150" dirty="0" err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/>
                <a:latin typeface="Ebrima" pitchFamily="2" charset="0"/>
                <a:ea typeface="Ebrima" pitchFamily="2" charset="0"/>
                <a:cs typeface="Ebrima" pitchFamily="2" charset="0"/>
              </a:rPr>
              <a:t>Cogix</a:t>
            </a:r>
            <a:endParaRPr lang="nl-NL" sz="4400" b="1" cap="none" spc="-15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/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7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76" r:id="rId9"/>
    <p:sldLayoutId id="2147483681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nl-NL" sz="2800" kern="1200" smtClean="0">
          <a:solidFill>
            <a:sysClr val="windowText" lastClr="000000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>
              <a:lumMod val="7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3AD942-1D8C-4213-AA6F-CB0485AFA852}"/>
              </a:ext>
            </a:extLst>
          </p:cNvPr>
          <p:cNvSpPr/>
          <p:nvPr/>
        </p:nvSpPr>
        <p:spPr>
          <a:xfrm>
            <a:off x="5436096" y="3520628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Sessie ROOD:</a:t>
            </a:r>
            <a:br>
              <a:rPr lang="en-GB" dirty="0"/>
            </a:br>
            <a:r>
              <a:rPr lang="en-GB" dirty="0"/>
              <a:t>“</a:t>
            </a:r>
            <a:r>
              <a:rPr lang="en-GB" dirty="0" err="1"/>
              <a:t>Investeringsbegroting</a:t>
            </a:r>
            <a:r>
              <a:rPr lang="en-GB" dirty="0"/>
              <a:t>”</a:t>
            </a:r>
          </a:p>
          <a:p>
            <a:r>
              <a:rPr lang="en-GB" i="1" dirty="0"/>
              <a:t>Gijs Janssen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70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4EA8-0292-4BC2-ADD6-F91C4E27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40" y="3939902"/>
            <a:ext cx="9146240" cy="704194"/>
          </a:xfrm>
        </p:spPr>
        <p:txBody>
          <a:bodyPr/>
          <a:lstStyle/>
          <a:p>
            <a:r>
              <a:rPr lang="en-GB" dirty="0" err="1"/>
              <a:t>Invoerscherm</a:t>
            </a:r>
            <a:endParaRPr lang="en-GB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5022718-E1F1-4002-BA83-271467DEE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32225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 err="1"/>
              <a:t>Investeringsbegroting</a:t>
            </a:r>
            <a:r>
              <a:rPr lang="en-GB" dirty="0"/>
              <a:t> (</a:t>
            </a:r>
            <a:r>
              <a:rPr lang="en-GB" dirty="0" err="1"/>
              <a:t>decentraal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centraal</a:t>
            </a:r>
            <a:r>
              <a:rPr lang="en-GB" dirty="0"/>
              <a:t>):</a:t>
            </a:r>
          </a:p>
          <a:p>
            <a:r>
              <a:rPr lang="en-GB" dirty="0" err="1"/>
              <a:t>Invoer</a:t>
            </a:r>
            <a:r>
              <a:rPr lang="en-GB" dirty="0"/>
              <a:t> in status </a:t>
            </a:r>
            <a:r>
              <a:rPr lang="en-GB" dirty="0" err="1"/>
              <a:t>begroting</a:t>
            </a:r>
            <a:r>
              <a:rPr lang="en-GB" dirty="0"/>
              <a:t> </a:t>
            </a:r>
            <a:r>
              <a:rPr lang="en-GB" dirty="0" err="1"/>
              <a:t>scholen</a:t>
            </a:r>
            <a:r>
              <a:rPr lang="en-GB" dirty="0"/>
              <a:t>, override in </a:t>
            </a:r>
            <a:r>
              <a:rPr lang="en-GB" dirty="0" err="1"/>
              <a:t>begroting</a:t>
            </a:r>
            <a:r>
              <a:rPr lang="en-GB" dirty="0"/>
              <a:t> central (</a:t>
            </a:r>
            <a:r>
              <a:rPr lang="en-GB" dirty="0" err="1"/>
              <a:t>termijn,kp</a:t>
            </a:r>
            <a:r>
              <a:rPr lang="en-GB" dirty="0"/>
              <a:t>)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goedkeuren</a:t>
            </a:r>
            <a:r>
              <a:rPr lang="en-GB" dirty="0"/>
              <a:t> </a:t>
            </a:r>
            <a:r>
              <a:rPr lang="en-GB" dirty="0" err="1"/>
              <a:t>begroting</a:t>
            </a:r>
            <a:r>
              <a:rPr lang="en-GB" dirty="0"/>
              <a:t> </a:t>
            </a:r>
            <a:r>
              <a:rPr lang="en-GB" dirty="0" err="1"/>
              <a:t>invoer</a:t>
            </a:r>
            <a:r>
              <a:rPr lang="en-GB" dirty="0"/>
              <a:t> in prognose</a:t>
            </a:r>
          </a:p>
          <a:p>
            <a:r>
              <a:rPr lang="en-GB" dirty="0" err="1"/>
              <a:t>Vinkje</a:t>
            </a:r>
            <a:r>
              <a:rPr lang="en-GB" dirty="0"/>
              <a:t> per status </a:t>
            </a:r>
            <a:r>
              <a:rPr lang="en-GB" dirty="0" err="1"/>
              <a:t>verdwijnt</a:t>
            </a:r>
            <a:r>
              <a:rPr lang="en-GB" dirty="0"/>
              <a:t> (</a:t>
            </a:r>
            <a:r>
              <a:rPr lang="en-GB" dirty="0" err="1"/>
              <a:t>begroting</a:t>
            </a:r>
            <a:r>
              <a:rPr lang="en-GB" dirty="0"/>
              <a:t> </a:t>
            </a:r>
            <a:r>
              <a:rPr lang="en-GB" dirty="0" err="1"/>
              <a:t>scholen</a:t>
            </a:r>
            <a:r>
              <a:rPr lang="en-GB" dirty="0"/>
              <a:t>/</a:t>
            </a:r>
            <a:r>
              <a:rPr lang="en-GB" dirty="0" err="1"/>
              <a:t>centraal</a:t>
            </a:r>
            <a:r>
              <a:rPr lang="en-GB" dirty="0"/>
              <a:t>, </a:t>
            </a:r>
            <a:r>
              <a:rPr lang="en-GB" dirty="0" err="1"/>
              <a:t>actieve</a:t>
            </a:r>
            <a:r>
              <a:rPr lang="en-GB" dirty="0"/>
              <a:t> </a:t>
            </a:r>
            <a:r>
              <a:rPr lang="en-GB" dirty="0" err="1"/>
              <a:t>begroting</a:t>
            </a:r>
            <a:r>
              <a:rPr lang="en-GB" dirty="0"/>
              <a:t>, prognose)</a:t>
            </a:r>
          </a:p>
          <a:p>
            <a:r>
              <a:rPr lang="en-GB" dirty="0" err="1"/>
              <a:t>Zonder</a:t>
            </a:r>
            <a:r>
              <a:rPr lang="en-GB" dirty="0"/>
              <a:t> </a:t>
            </a:r>
            <a:r>
              <a:rPr lang="en-GB" dirty="0" err="1"/>
              <a:t>kolom</a:t>
            </a:r>
            <a:r>
              <a:rPr lang="en-GB" dirty="0"/>
              <a:t> </a:t>
            </a:r>
            <a:r>
              <a:rPr lang="en-GB" dirty="0" err="1"/>
              <a:t>kostenplaats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boekwaardes</a:t>
            </a:r>
            <a:endParaRPr lang="en-GB" dirty="0"/>
          </a:p>
          <a:p>
            <a:r>
              <a:rPr lang="en-GB" dirty="0" err="1"/>
              <a:t>Sortering</a:t>
            </a:r>
            <a:r>
              <a:rPr lang="en-GB" dirty="0"/>
              <a:t> op </a:t>
            </a:r>
            <a:r>
              <a:rPr lang="en-GB" dirty="0" err="1"/>
              <a:t>investerings</a:t>
            </a:r>
            <a:r>
              <a:rPr lang="en-GB" dirty="0"/>
              <a:t> type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startmaand</a:t>
            </a:r>
            <a:r>
              <a:rPr lang="en-GB" dirty="0"/>
              <a:t> </a:t>
            </a:r>
            <a:r>
              <a:rPr lang="en-GB" dirty="0" err="1"/>
              <a:t>afschrijving</a:t>
            </a:r>
            <a:endParaRPr lang="en-GB" dirty="0"/>
          </a:p>
          <a:p>
            <a:r>
              <a:rPr lang="en-GB" dirty="0" err="1"/>
              <a:t>Kolom</a:t>
            </a:r>
            <a:r>
              <a:rPr lang="en-GB" dirty="0"/>
              <a:t> </a:t>
            </a:r>
            <a:r>
              <a:rPr lang="en-GB" dirty="0" err="1"/>
              <a:t>inactief</a:t>
            </a:r>
            <a:r>
              <a:rPr lang="en-GB" dirty="0"/>
              <a:t> (</a:t>
            </a:r>
            <a:r>
              <a:rPr lang="en-GB" dirty="0" err="1"/>
              <a:t>zoals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mdv)</a:t>
            </a:r>
          </a:p>
          <a:p>
            <a:r>
              <a:rPr lang="en-GB" dirty="0" err="1"/>
              <a:t>Kolom</a:t>
            </a:r>
            <a:r>
              <a:rPr lang="en-GB" dirty="0"/>
              <a:t> </a:t>
            </a:r>
            <a:r>
              <a:rPr lang="en-GB" dirty="0" err="1"/>
              <a:t>vervangingsinvestering</a:t>
            </a:r>
            <a:r>
              <a:rPr lang="en-GB" dirty="0"/>
              <a:t> (</a:t>
            </a:r>
            <a:r>
              <a:rPr lang="en-GB" dirty="0" err="1"/>
              <a:t>zoals</a:t>
            </a:r>
            <a:r>
              <a:rPr lang="en-GB" dirty="0"/>
              <a:t> </a:t>
            </a:r>
            <a:r>
              <a:rPr lang="en-GB" dirty="0" err="1"/>
              <a:t>weghalen</a:t>
            </a:r>
            <a:r>
              <a:rPr lang="en-GB" dirty="0"/>
              <a:t> </a:t>
            </a:r>
            <a:r>
              <a:rPr lang="en-GB" dirty="0" err="1"/>
              <a:t>einddatum</a:t>
            </a:r>
            <a:r>
              <a:rPr lang="en-GB" dirty="0"/>
              <a:t> mdv)</a:t>
            </a:r>
          </a:p>
          <a:p>
            <a:r>
              <a:rPr lang="en-GB" dirty="0" err="1"/>
              <a:t>Verwijderen</a:t>
            </a:r>
            <a:r>
              <a:rPr lang="en-GB" dirty="0"/>
              <a:t> </a:t>
            </a:r>
            <a:r>
              <a:rPr lang="en-GB" dirty="0" err="1"/>
              <a:t>investeringen</a:t>
            </a:r>
            <a:r>
              <a:rPr lang="en-GB" dirty="0"/>
              <a:t> met </a:t>
            </a:r>
            <a:r>
              <a:rPr lang="en-GB" dirty="0" err="1"/>
              <a:t>prullenbak-icoontje</a:t>
            </a:r>
            <a:endParaRPr lang="en-GB" dirty="0"/>
          </a:p>
          <a:p>
            <a:r>
              <a:rPr lang="en-GB" dirty="0" err="1"/>
              <a:t>Bewerken</a:t>
            </a:r>
            <a:r>
              <a:rPr lang="en-GB" dirty="0"/>
              <a:t> </a:t>
            </a:r>
            <a:r>
              <a:rPr lang="en-GB" dirty="0" err="1"/>
              <a:t>investeringen</a:t>
            </a:r>
            <a:r>
              <a:rPr lang="en-GB" dirty="0"/>
              <a:t> met </a:t>
            </a:r>
            <a:r>
              <a:rPr lang="en-GB" dirty="0" err="1"/>
              <a:t>potlood-icoontje</a:t>
            </a:r>
            <a:endParaRPr lang="en-GB" dirty="0"/>
          </a:p>
          <a:p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tabblad</a:t>
            </a:r>
            <a:r>
              <a:rPr lang="en-GB" dirty="0"/>
              <a:t>: </a:t>
            </a:r>
            <a:r>
              <a:rPr lang="en-GB" dirty="0" err="1"/>
              <a:t>aflopende</a:t>
            </a:r>
            <a:r>
              <a:rPr lang="en-GB" dirty="0"/>
              <a:t> </a:t>
            </a:r>
            <a:r>
              <a:rPr lang="en-GB" dirty="0" err="1"/>
              <a:t>investeringen</a:t>
            </a:r>
            <a:r>
              <a:rPr lang="en-GB" dirty="0"/>
              <a:t> per </a:t>
            </a:r>
            <a:r>
              <a:rPr lang="en-GB" dirty="0" err="1"/>
              <a:t>jaar</a:t>
            </a:r>
            <a:r>
              <a:rPr lang="en-GB" dirty="0"/>
              <a:t>, met </a:t>
            </a:r>
            <a:r>
              <a:rPr lang="en-GB" dirty="0" err="1"/>
              <a:t>kolom</a:t>
            </a:r>
            <a:r>
              <a:rPr lang="en-GB" dirty="0"/>
              <a:t> </a:t>
            </a:r>
            <a:r>
              <a:rPr lang="en-GB" dirty="0" err="1"/>
              <a:t>verv</a:t>
            </a:r>
            <a:r>
              <a:rPr lang="en-GB" dirty="0"/>
              <a:t>. </a:t>
            </a:r>
            <a:r>
              <a:rPr lang="en-GB" dirty="0" err="1"/>
              <a:t>investering</a:t>
            </a:r>
            <a:endParaRPr lang="en-GB" dirty="0"/>
          </a:p>
          <a:p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tabblad</a:t>
            </a:r>
            <a:r>
              <a:rPr lang="en-GB" dirty="0"/>
              <a:t>: </a:t>
            </a:r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investeringen</a:t>
            </a:r>
            <a:r>
              <a:rPr lang="en-GB" dirty="0"/>
              <a:t> per </a:t>
            </a:r>
            <a:r>
              <a:rPr lang="en-GB" dirty="0" err="1"/>
              <a:t>jaar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59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4EA8-0292-4BC2-ADD6-F91C4E27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40" y="3939902"/>
            <a:ext cx="9146240" cy="704194"/>
          </a:xfrm>
        </p:spPr>
        <p:txBody>
          <a:bodyPr/>
          <a:lstStyle/>
          <a:p>
            <a:r>
              <a:rPr lang="en-GB" dirty="0" err="1"/>
              <a:t>Invoerscherm</a:t>
            </a:r>
            <a:endParaRPr lang="en-GB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5022718-E1F1-4002-BA83-271467DEE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32225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 err="1"/>
              <a:t>Toevoegen</a:t>
            </a:r>
            <a:r>
              <a:rPr lang="en-GB" dirty="0"/>
              <a:t> </a:t>
            </a:r>
            <a:r>
              <a:rPr lang="en-GB" dirty="0" err="1"/>
              <a:t>investering</a:t>
            </a:r>
            <a:r>
              <a:rPr lang="en-GB" dirty="0"/>
              <a:t>:</a:t>
            </a:r>
          </a:p>
          <a:p>
            <a:r>
              <a:rPr lang="en-GB" dirty="0"/>
              <a:t>Met drill down (</a:t>
            </a:r>
            <a:r>
              <a:rPr lang="en-GB" dirty="0" err="1"/>
              <a:t>zoals</a:t>
            </a:r>
            <a:r>
              <a:rPr lang="en-GB" dirty="0"/>
              <a:t> </a:t>
            </a:r>
            <a:r>
              <a:rPr lang="en-GB" dirty="0" err="1"/>
              <a:t>formatieplanning</a:t>
            </a:r>
            <a:r>
              <a:rPr lang="en-GB" dirty="0"/>
              <a:t>)</a:t>
            </a:r>
          </a:p>
          <a:p>
            <a:r>
              <a:rPr lang="en-GB" dirty="0"/>
              <a:t>Label </a:t>
            </a:r>
            <a:r>
              <a:rPr lang="en-GB" dirty="0" err="1"/>
              <a:t>meegeven</a:t>
            </a:r>
            <a:r>
              <a:rPr lang="en-GB" dirty="0"/>
              <a:t>, </a:t>
            </a:r>
            <a:r>
              <a:rPr lang="en-GB" dirty="0" err="1"/>
              <a:t>eerst</a:t>
            </a:r>
            <a:r>
              <a:rPr lang="en-GB" dirty="0"/>
              <a:t> </a:t>
            </a:r>
            <a:r>
              <a:rPr lang="en-GB" dirty="0" err="1"/>
              <a:t>uniek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KP-C001 (</a:t>
            </a:r>
            <a:r>
              <a:rPr lang="en-GB" dirty="0" err="1"/>
              <a:t>zoals</a:t>
            </a:r>
            <a:r>
              <a:rPr lang="en-GB" dirty="0"/>
              <a:t> </a:t>
            </a:r>
            <a:r>
              <a:rPr lang="en-GB" dirty="0" err="1"/>
              <a:t>formatieplanning</a:t>
            </a:r>
            <a:r>
              <a:rPr lang="en-GB" dirty="0"/>
              <a:t>)</a:t>
            </a:r>
          </a:p>
          <a:p>
            <a:r>
              <a:rPr lang="en-GB" dirty="0" err="1"/>
              <a:t>Automatisch</a:t>
            </a:r>
            <a:r>
              <a:rPr lang="en-GB" dirty="0"/>
              <a:t> </a:t>
            </a:r>
            <a:r>
              <a:rPr lang="en-GB" dirty="0" err="1"/>
              <a:t>invullen</a:t>
            </a:r>
            <a:r>
              <a:rPr lang="en-GB" dirty="0"/>
              <a:t> </a:t>
            </a:r>
            <a:r>
              <a:rPr lang="en-GB" dirty="0" err="1"/>
              <a:t>kp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termijn</a:t>
            </a:r>
            <a:r>
              <a:rPr lang="en-GB" dirty="0"/>
              <a:t> (</a:t>
            </a:r>
            <a:r>
              <a:rPr lang="en-GB" dirty="0" err="1"/>
              <a:t>obv</a:t>
            </a:r>
            <a:r>
              <a:rPr lang="en-GB" dirty="0"/>
              <a:t> inv. Type),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tonen</a:t>
            </a:r>
            <a:r>
              <a:rPr lang="en-GB" dirty="0"/>
              <a:t> override </a:t>
            </a:r>
            <a:r>
              <a:rPr lang="en-GB" dirty="0" err="1"/>
              <a:t>termijn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Verwijderen</a:t>
            </a:r>
            <a:r>
              <a:rPr lang="en-GB" dirty="0"/>
              <a:t> </a:t>
            </a:r>
            <a:r>
              <a:rPr lang="en-GB" dirty="0" err="1"/>
              <a:t>investering</a:t>
            </a:r>
            <a:r>
              <a:rPr lang="en-GB" dirty="0"/>
              <a:t>:</a:t>
            </a:r>
          </a:p>
          <a:p>
            <a:r>
              <a:rPr lang="en-GB" dirty="0" err="1"/>
              <a:t>Verwijder</a:t>
            </a:r>
            <a:r>
              <a:rPr lang="en-GB" dirty="0"/>
              <a:t> </a:t>
            </a:r>
            <a:r>
              <a:rPr lang="en-GB" dirty="0" err="1"/>
              <a:t>vinkje</a:t>
            </a:r>
            <a:r>
              <a:rPr lang="en-GB" dirty="0"/>
              <a:t> </a:t>
            </a:r>
            <a:r>
              <a:rPr lang="en-GB" dirty="0" err="1"/>
              <a:t>meegeven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en-GB" dirty="0" err="1"/>
              <a:t>selectie</a:t>
            </a:r>
            <a:r>
              <a:rPr lang="en-GB" dirty="0"/>
              <a:t> </a:t>
            </a:r>
            <a:r>
              <a:rPr lang="en-GB" dirty="0" err="1"/>
              <a:t>halen</a:t>
            </a:r>
            <a:r>
              <a:rPr lang="en-GB" dirty="0"/>
              <a:t> van </a:t>
            </a:r>
            <a:r>
              <a:rPr lang="en-GB" dirty="0" err="1"/>
              <a:t>invoerscherm</a:t>
            </a:r>
            <a:r>
              <a:rPr lang="en-GB" dirty="0"/>
              <a:t>,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filterwaarde</a:t>
            </a:r>
            <a:r>
              <a:rPr lang="en-GB" dirty="0"/>
              <a:t> </a:t>
            </a:r>
            <a:r>
              <a:rPr lang="en-GB" dirty="0" err="1"/>
              <a:t>inactief</a:t>
            </a:r>
            <a:r>
              <a:rPr lang="en-GB" dirty="0"/>
              <a:t>.</a:t>
            </a:r>
          </a:p>
          <a:p>
            <a:r>
              <a:rPr lang="en-GB" dirty="0" err="1"/>
              <a:t>Wel</a:t>
            </a:r>
            <a:r>
              <a:rPr lang="en-GB" dirty="0"/>
              <a:t> </a:t>
            </a:r>
            <a:r>
              <a:rPr lang="en-GB" dirty="0" err="1"/>
              <a:t>tonen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historie</a:t>
            </a:r>
            <a:r>
              <a:rPr lang="en-GB" dirty="0"/>
              <a:t> in </a:t>
            </a:r>
            <a:r>
              <a:rPr lang="en-GB" dirty="0" err="1"/>
              <a:t>bevroren</a:t>
            </a:r>
            <a:r>
              <a:rPr lang="en-GB" dirty="0"/>
              <a:t> </a:t>
            </a:r>
            <a:r>
              <a:rPr lang="en-GB" dirty="0" err="1"/>
              <a:t>begroting</a:t>
            </a:r>
            <a:r>
              <a:rPr lang="en-GB" dirty="0"/>
              <a:t> in </a:t>
            </a:r>
            <a:r>
              <a:rPr lang="en-GB" dirty="0" err="1"/>
              <a:t>rapportages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Bewerken</a:t>
            </a:r>
            <a:r>
              <a:rPr lang="en-GB" dirty="0"/>
              <a:t> </a:t>
            </a:r>
            <a:r>
              <a:rPr lang="en-GB" dirty="0" err="1"/>
              <a:t>investering</a:t>
            </a:r>
            <a:r>
              <a:rPr lang="en-GB" dirty="0"/>
              <a:t> (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ingelezen</a:t>
            </a:r>
            <a:r>
              <a:rPr lang="en-GB" dirty="0"/>
              <a:t> </a:t>
            </a:r>
            <a:r>
              <a:rPr lang="en-GB" dirty="0" err="1"/>
              <a:t>investeringen</a:t>
            </a:r>
            <a:r>
              <a:rPr lang="en-GB" dirty="0"/>
              <a:t>:</a:t>
            </a:r>
          </a:p>
          <a:p>
            <a:r>
              <a:rPr lang="en-GB" dirty="0"/>
              <a:t>Override </a:t>
            </a:r>
            <a:r>
              <a:rPr lang="en-GB" dirty="0" err="1"/>
              <a:t>afschrijvingstermijn</a:t>
            </a:r>
            <a:r>
              <a:rPr lang="en-GB" dirty="0"/>
              <a:t> (extra veld)</a:t>
            </a:r>
          </a:p>
          <a:p>
            <a:r>
              <a:rPr lang="en-GB" dirty="0" err="1"/>
              <a:t>Verplaatsten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ander</a:t>
            </a:r>
            <a:r>
              <a:rPr lang="en-GB" dirty="0"/>
              <a:t> </a:t>
            </a:r>
            <a:r>
              <a:rPr lang="en-GB" dirty="0" err="1"/>
              <a:t>kp</a:t>
            </a:r>
            <a:r>
              <a:rPr lang="en-GB" dirty="0"/>
              <a:t>: datum/</a:t>
            </a:r>
            <a:r>
              <a:rPr lang="en-GB" dirty="0" err="1"/>
              <a:t>mnd</a:t>
            </a:r>
            <a:r>
              <a:rPr lang="en-GB" dirty="0"/>
              <a:t> </a:t>
            </a:r>
            <a:r>
              <a:rPr lang="en-GB" dirty="0" err="1"/>
              <a:t>wijziging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kp</a:t>
            </a:r>
            <a:r>
              <a:rPr lang="en-GB" dirty="0"/>
              <a:t> override (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resterende</a:t>
            </a:r>
            <a:r>
              <a:rPr lang="en-GB" dirty="0"/>
              <a:t> </a:t>
            </a:r>
            <a:r>
              <a:rPr lang="en-GB" dirty="0" err="1"/>
              <a:t>afschijvingstermijn</a:t>
            </a:r>
            <a:r>
              <a:rPr lang="en-GB" dirty="0"/>
              <a:t>)</a:t>
            </a:r>
          </a:p>
          <a:p>
            <a:r>
              <a:rPr lang="en-GB" dirty="0" err="1"/>
              <a:t>Desinvestering</a:t>
            </a:r>
            <a:r>
              <a:rPr lang="en-GB" dirty="0"/>
              <a:t>: </a:t>
            </a:r>
            <a:r>
              <a:rPr lang="en-GB" dirty="0" err="1"/>
              <a:t>verkoop</a:t>
            </a:r>
            <a:r>
              <a:rPr lang="en-GB" dirty="0"/>
              <a:t> van </a:t>
            </a:r>
            <a:r>
              <a:rPr lang="en-GB" dirty="0" err="1"/>
              <a:t>investering</a:t>
            </a:r>
            <a:r>
              <a:rPr lang="en-GB" dirty="0"/>
              <a:t> met </a:t>
            </a:r>
            <a:r>
              <a:rPr lang="en-GB" dirty="0" err="1"/>
              <a:t>restwaarde</a:t>
            </a:r>
            <a:r>
              <a:rPr lang="en-GB" dirty="0"/>
              <a:t>, </a:t>
            </a:r>
            <a:r>
              <a:rPr lang="en-GB" dirty="0" err="1"/>
              <a:t>afschrijving</a:t>
            </a:r>
            <a:r>
              <a:rPr lang="en-GB" dirty="0"/>
              <a:t> </a:t>
            </a:r>
            <a:r>
              <a:rPr lang="en-GB" dirty="0" err="1"/>
              <a:t>stopt</a:t>
            </a:r>
            <a:r>
              <a:rPr lang="en-GB" dirty="0"/>
              <a:t> per </a:t>
            </a:r>
            <a:r>
              <a:rPr lang="en-GB" dirty="0" err="1"/>
              <a:t>verkoop</a:t>
            </a:r>
            <a:r>
              <a:rPr lang="en-GB" dirty="0"/>
              <a:t> datum/</a:t>
            </a:r>
            <a:r>
              <a:rPr lang="en-GB" dirty="0" err="1"/>
              <a:t>mnd</a:t>
            </a:r>
            <a:r>
              <a:rPr lang="en-GB" dirty="0"/>
              <a:t> (hoe </a:t>
            </a:r>
            <a:r>
              <a:rPr lang="en-GB" dirty="0" err="1"/>
              <a:t>omgaan</a:t>
            </a:r>
            <a:r>
              <a:rPr lang="en-GB" dirty="0"/>
              <a:t> met de </a:t>
            </a:r>
            <a:r>
              <a:rPr lang="en-GB" dirty="0" err="1"/>
              <a:t>restwaarde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07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4EA8-0292-4BC2-ADD6-F91C4E27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Verbetering</a:t>
            </a:r>
            <a:r>
              <a:rPr lang="en-GB" dirty="0"/>
              <a:t> </a:t>
            </a:r>
            <a:r>
              <a:rPr lang="en-GB" dirty="0" err="1"/>
              <a:t>Formatieplanning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A2851-2DA6-4004-B539-2A7936794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3478"/>
            <a:ext cx="849170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7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125F-3C49-4F19-9448-EA46368C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Investeringsbegroting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E20AB0-AB8F-4B80-8393-BC334F75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82286"/>
            <a:ext cx="5976664" cy="38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4EA8-0292-4BC2-ADD6-F91C4E27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40" y="3939902"/>
            <a:ext cx="9146240" cy="704194"/>
          </a:xfrm>
        </p:spPr>
        <p:txBody>
          <a:bodyPr/>
          <a:lstStyle/>
          <a:p>
            <a:r>
              <a:rPr lang="en-GB" dirty="0"/>
              <a:t>Rapportage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5022718-E1F1-4002-BA83-271467DEE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3222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Module </a:t>
            </a:r>
            <a:r>
              <a:rPr lang="en-GB" dirty="0" err="1"/>
              <a:t>afschrijvingskosten</a:t>
            </a:r>
            <a:r>
              <a:rPr lang="en-GB" dirty="0"/>
              <a:t>:</a:t>
            </a:r>
          </a:p>
          <a:p>
            <a:r>
              <a:rPr lang="en-GB" dirty="0" err="1"/>
              <a:t>Tabblad</a:t>
            </a:r>
            <a:r>
              <a:rPr lang="en-GB" dirty="0"/>
              <a:t> 1 (</a:t>
            </a:r>
            <a:r>
              <a:rPr lang="en-GB" dirty="0" err="1"/>
              <a:t>bestaat</a:t>
            </a:r>
            <a:r>
              <a:rPr lang="en-GB" dirty="0"/>
              <a:t> al): met </a:t>
            </a:r>
            <a:r>
              <a:rPr lang="en-GB" dirty="0" err="1"/>
              <a:t>grootboekrekening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doorklikken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lijst</a:t>
            </a:r>
            <a:r>
              <a:rPr lang="en-GB" dirty="0"/>
              <a:t> met </a:t>
            </a:r>
            <a:r>
              <a:rPr lang="en-GB" dirty="0" err="1"/>
              <a:t>investeringen</a:t>
            </a:r>
            <a:endParaRPr lang="en-GB" dirty="0"/>
          </a:p>
          <a:p>
            <a:r>
              <a:rPr lang="en-GB" dirty="0" err="1"/>
              <a:t>Tabblad</a:t>
            </a:r>
            <a:r>
              <a:rPr lang="en-GB" dirty="0"/>
              <a:t> 2: </a:t>
            </a:r>
            <a:r>
              <a:rPr lang="en-GB" dirty="0" err="1"/>
              <a:t>investeringsbegroting</a:t>
            </a:r>
            <a:r>
              <a:rPr lang="en-GB" dirty="0"/>
              <a:t> met </a:t>
            </a:r>
            <a:r>
              <a:rPr lang="en-GB" dirty="0" err="1"/>
              <a:t>sortering</a:t>
            </a:r>
            <a:r>
              <a:rPr lang="en-GB" dirty="0"/>
              <a:t> kp-inv.t-datum, met </a:t>
            </a:r>
            <a:r>
              <a:rPr lang="en-GB" dirty="0" err="1"/>
              <a:t>kolom</a:t>
            </a:r>
            <a:r>
              <a:rPr lang="en-GB" dirty="0"/>
              <a:t> </a:t>
            </a:r>
            <a:r>
              <a:rPr lang="en-GB" dirty="0" err="1"/>
              <a:t>kp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boekwaarde</a:t>
            </a:r>
            <a:r>
              <a:rPr lang="en-GB" dirty="0"/>
              <a:t> per </a:t>
            </a:r>
            <a:r>
              <a:rPr lang="en-GB" dirty="0" err="1"/>
              <a:t>jaar</a:t>
            </a:r>
            <a:endParaRPr lang="en-GB" dirty="0"/>
          </a:p>
          <a:p>
            <a:r>
              <a:rPr lang="en-GB" dirty="0" err="1"/>
              <a:t>Tabblad</a:t>
            </a:r>
            <a:r>
              <a:rPr lang="en-GB" dirty="0"/>
              <a:t> 3: </a:t>
            </a:r>
            <a:r>
              <a:rPr lang="en-GB" dirty="0" err="1"/>
              <a:t>investeringsbegroting</a:t>
            </a:r>
            <a:r>
              <a:rPr lang="en-GB" dirty="0"/>
              <a:t> met </a:t>
            </a:r>
            <a:r>
              <a:rPr lang="en-GB" dirty="0" err="1"/>
              <a:t>sortering</a:t>
            </a:r>
            <a:r>
              <a:rPr lang="en-GB" dirty="0"/>
              <a:t> inv.t-</a:t>
            </a:r>
            <a:r>
              <a:rPr lang="en-GB" dirty="0" err="1"/>
              <a:t>kp</a:t>
            </a:r>
            <a:r>
              <a:rPr lang="en-GB" dirty="0"/>
              <a:t>-datum, met </a:t>
            </a:r>
            <a:r>
              <a:rPr lang="en-GB" dirty="0" err="1"/>
              <a:t>kolom</a:t>
            </a:r>
            <a:r>
              <a:rPr lang="en-GB" dirty="0"/>
              <a:t> </a:t>
            </a:r>
            <a:r>
              <a:rPr lang="en-GB" dirty="0" err="1"/>
              <a:t>kp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boekwaarde</a:t>
            </a:r>
            <a:r>
              <a:rPr lang="en-GB" dirty="0"/>
              <a:t> per </a:t>
            </a:r>
            <a:r>
              <a:rPr lang="en-GB" dirty="0" err="1"/>
              <a:t>jaar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6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4EA8-0292-4BC2-ADD6-F91C4E27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40" y="3939902"/>
            <a:ext cx="9146240" cy="704194"/>
          </a:xfrm>
        </p:spPr>
        <p:txBody>
          <a:bodyPr/>
          <a:lstStyle/>
          <a:p>
            <a:r>
              <a:rPr lang="en-GB" dirty="0" err="1"/>
              <a:t>Aanvullende</a:t>
            </a:r>
            <a:r>
              <a:rPr lang="en-GB" dirty="0"/>
              <a:t> </a:t>
            </a:r>
            <a:r>
              <a:rPr lang="en-GB" dirty="0" err="1"/>
              <a:t>functionaliteiten</a:t>
            </a:r>
            <a:endParaRPr lang="en-GB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5022718-E1F1-4002-BA83-271467DEE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322259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gegevens</a:t>
            </a:r>
            <a:r>
              <a:rPr lang="en-GB" dirty="0"/>
              <a:t> status </a:t>
            </a:r>
            <a:r>
              <a:rPr lang="en-GB" dirty="0" err="1"/>
              <a:t>afhankelijk</a:t>
            </a:r>
            <a:r>
              <a:rPr lang="en-GB" dirty="0"/>
              <a:t> (</a:t>
            </a:r>
            <a:r>
              <a:rPr lang="en-GB" dirty="0" err="1"/>
              <a:t>datamigratie</a:t>
            </a:r>
            <a:r>
              <a:rPr lang="en-GB" dirty="0"/>
              <a:t>)</a:t>
            </a:r>
          </a:p>
          <a:p>
            <a:r>
              <a:rPr lang="en-GB" dirty="0" err="1"/>
              <a:t>Inlezen</a:t>
            </a:r>
            <a:r>
              <a:rPr lang="en-GB" dirty="0"/>
              <a:t> </a:t>
            </a:r>
            <a:r>
              <a:rPr lang="en-GB" dirty="0" err="1"/>
              <a:t>realisatie</a:t>
            </a:r>
            <a:r>
              <a:rPr lang="en-GB" dirty="0"/>
              <a:t> (</a:t>
            </a:r>
            <a:r>
              <a:rPr lang="en-GB" dirty="0" err="1"/>
              <a:t>maandelijks</a:t>
            </a:r>
            <a:r>
              <a:rPr lang="en-GB" dirty="0"/>
              <a:t>)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automatisch</a:t>
            </a:r>
            <a:r>
              <a:rPr lang="en-GB" dirty="0"/>
              <a:t> </a:t>
            </a:r>
            <a:r>
              <a:rPr lang="en-GB" dirty="0" err="1"/>
              <a:t>aanmaken</a:t>
            </a:r>
            <a:r>
              <a:rPr lang="en-GB" dirty="0"/>
              <a:t> </a:t>
            </a:r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investeringstypes</a:t>
            </a:r>
            <a:r>
              <a:rPr lang="en-GB" dirty="0"/>
              <a:t> (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termijn</a:t>
            </a:r>
            <a:r>
              <a:rPr lang="en-GB" dirty="0"/>
              <a:t>)</a:t>
            </a:r>
          </a:p>
          <a:p>
            <a:r>
              <a:rPr lang="en-GB" dirty="0" err="1"/>
              <a:t>Nulstand</a:t>
            </a:r>
            <a:r>
              <a:rPr lang="en-GB" dirty="0"/>
              <a:t> </a:t>
            </a:r>
            <a:r>
              <a:rPr lang="en-GB" dirty="0" err="1"/>
              <a:t>aanpassen</a:t>
            </a:r>
            <a:r>
              <a:rPr lang="en-GB" dirty="0"/>
              <a:t> </a:t>
            </a:r>
            <a:r>
              <a:rPr lang="en-GB" dirty="0" err="1"/>
              <a:t>zoals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personeel</a:t>
            </a:r>
            <a:endParaRPr lang="en-GB" dirty="0"/>
          </a:p>
          <a:p>
            <a:r>
              <a:rPr lang="en-GB" dirty="0" err="1"/>
              <a:t>Inzicht</a:t>
            </a:r>
            <a:r>
              <a:rPr lang="en-GB" dirty="0"/>
              <a:t> in </a:t>
            </a:r>
            <a:r>
              <a:rPr lang="en-GB" dirty="0" err="1"/>
              <a:t>investeringsruimte</a:t>
            </a:r>
            <a:r>
              <a:rPr lang="en-GB" dirty="0"/>
              <a:t> (</a:t>
            </a:r>
            <a:r>
              <a:rPr lang="en-GB" dirty="0" err="1"/>
              <a:t>overleg</a:t>
            </a:r>
            <a:r>
              <a:rPr lang="en-GB" dirty="0"/>
              <a:t> ONS?)</a:t>
            </a:r>
          </a:p>
          <a:p>
            <a:r>
              <a:rPr lang="en-GB" dirty="0" err="1"/>
              <a:t>Investeringen</a:t>
            </a:r>
            <a:r>
              <a:rPr lang="en-GB" dirty="0"/>
              <a:t> met </a:t>
            </a:r>
            <a:r>
              <a:rPr lang="en-GB" dirty="0" err="1"/>
              <a:t>subsidie</a:t>
            </a:r>
            <a:r>
              <a:rPr lang="en-GB" dirty="0"/>
              <a:t> (</a:t>
            </a:r>
            <a:r>
              <a:rPr lang="en-GB" dirty="0" err="1"/>
              <a:t>overleg</a:t>
            </a:r>
            <a:r>
              <a:rPr lang="en-GB" dirty="0"/>
              <a:t> Carmel)</a:t>
            </a:r>
          </a:p>
          <a:p>
            <a:r>
              <a:rPr lang="en-GB" dirty="0"/>
              <a:t>Module </a:t>
            </a:r>
            <a:r>
              <a:rPr lang="en-GB" dirty="0" err="1"/>
              <a:t>onderhoudsplan</a:t>
            </a:r>
            <a:r>
              <a:rPr lang="en-GB" dirty="0"/>
              <a:t> (</a:t>
            </a:r>
            <a:r>
              <a:rPr lang="en-GB" dirty="0" err="1"/>
              <a:t>overleg</a:t>
            </a:r>
            <a:r>
              <a:rPr lang="en-GB" dirty="0"/>
              <a:t> Hugo ONS)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2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7B2A-4197-44E6-9228-373D34127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Uitkomsten</a:t>
            </a:r>
            <a:r>
              <a:rPr lang="en-US" dirty="0"/>
              <a:t> van de </a:t>
            </a:r>
            <a:r>
              <a:rPr lang="en-US" dirty="0" err="1"/>
              <a:t>sessie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39A7D-59BF-4807-BD26-B03394080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664296"/>
          </a:xfrm>
        </p:spPr>
        <p:txBody>
          <a:bodyPr>
            <a:normAutofit fontScale="85000" lnSpcReduction="20000"/>
          </a:bodyPr>
          <a:lstStyle/>
          <a:p>
            <a:r>
              <a:rPr lang="nl-NL" sz="1200" dirty="0"/>
              <a:t>Impairment (bijzondere waardevermindering) in Cogix</a:t>
            </a:r>
          </a:p>
          <a:p>
            <a:r>
              <a:rPr lang="nl-NL" sz="1200" dirty="0"/>
              <a:t>Nice to have: bouwprojecten zichtbaar in Cogix</a:t>
            </a:r>
          </a:p>
          <a:p>
            <a:r>
              <a:rPr lang="nl-NL" sz="1200" dirty="0"/>
              <a:t>Sorteren op aankoopjaar</a:t>
            </a:r>
          </a:p>
          <a:p>
            <a:r>
              <a:rPr lang="nl-NL" sz="1200" dirty="0"/>
              <a:t>Investeringscategorieën die aansluiten bij de jaarrekening -&gt; daarnaast zijn investeringsgroepen ook mogelijk, wat is wenselijk?</a:t>
            </a:r>
          </a:p>
          <a:p>
            <a:r>
              <a:rPr lang="nl-NL" sz="1200" dirty="0"/>
              <a:t>Autorisatie -&gt; mogen directeuren wel of niet investeringen wijzigingen -&gt; dit is per klant verschillend</a:t>
            </a:r>
          </a:p>
          <a:p>
            <a:r>
              <a:rPr lang="nl-NL" sz="1200" dirty="0"/>
              <a:t>Aflopende investeringen zijn wenselijk om inzicht te verkrijgen -&gt; dit kan dan ook gemacht worden met de investeringsruimte</a:t>
            </a:r>
          </a:p>
          <a:p>
            <a:pPr lvl="1"/>
            <a:r>
              <a:rPr lang="nl-NL" sz="1100" dirty="0"/>
              <a:t>Geef je deze investeringsruimte aan met de begroting? Of handmatig?	</a:t>
            </a:r>
          </a:p>
          <a:p>
            <a:r>
              <a:rPr lang="nl-NL" sz="1200" dirty="0"/>
              <a:t>Investeringen op jaar filteren is een must!!</a:t>
            </a:r>
          </a:p>
          <a:p>
            <a:r>
              <a:rPr lang="nl-NL" sz="1200" dirty="0"/>
              <a:t>Aanvinken als iets een “vervanginginvestering” is, dan lopen de kosten door naar volgende jaren</a:t>
            </a:r>
          </a:p>
          <a:p>
            <a:r>
              <a:rPr lang="nl-NL" sz="1200" dirty="0"/>
              <a:t>Nieuwe / Realisatie moet een filter blijven</a:t>
            </a:r>
          </a:p>
          <a:p>
            <a:r>
              <a:rPr lang="nl-NL" sz="1200" dirty="0"/>
              <a:t>Veel vervallen investeringen geven een minder overzicht</a:t>
            </a:r>
          </a:p>
          <a:p>
            <a:r>
              <a:rPr lang="nl-NL" sz="1200" dirty="0"/>
              <a:t>Bij het opvoeren van meerdere ipads bijvoorbeeld bij het invoeren een aparte kolom met de aantallen?</a:t>
            </a:r>
          </a:p>
          <a:p>
            <a:r>
              <a:rPr lang="nl-NL" sz="1200" dirty="0"/>
              <a:t>Desinvesteringen -&gt; kan zijn verhuizen investeringen, wijzingen in kostenplaats, eruit of versneld/vertraagd (komt vertraagd ooit voor??) afschrijven</a:t>
            </a:r>
          </a:p>
          <a:p>
            <a:r>
              <a:rPr lang="nl-NL" sz="1200" dirty="0"/>
              <a:t>Investeringen op meerdere kostenplaatsen mogelijk? Wellant heeft dit bijvoorbeeld (is dit in de toekomst wenselijk)</a:t>
            </a:r>
          </a:p>
          <a:p>
            <a:endParaRPr lang="nl-NL" sz="1200" dirty="0"/>
          </a:p>
          <a:p>
            <a:pPr marL="0" indent="0">
              <a:buNone/>
            </a:pPr>
            <a:endParaRPr lang="nl-NL" sz="1200" dirty="0"/>
          </a:p>
          <a:p>
            <a:pPr lvl="1"/>
            <a:endParaRPr lang="nl-NL" sz="800" dirty="0"/>
          </a:p>
          <a:p>
            <a:pPr lvl="1"/>
            <a:endParaRPr lang="nl-NL" sz="800" dirty="0"/>
          </a:p>
          <a:p>
            <a:pPr lvl="1"/>
            <a:endParaRPr lang="nl-NL" sz="800" dirty="0"/>
          </a:p>
          <a:p>
            <a:pPr marL="457200" lvl="1" indent="0">
              <a:buNone/>
            </a:pPr>
            <a:endParaRPr lang="nl-NL" sz="800" dirty="0"/>
          </a:p>
          <a:p>
            <a:endParaRPr lang="nl-NL" sz="1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29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2F3D-A4A3-4EA4-91B9-3DF9FD22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Uitkomsten</a:t>
            </a:r>
            <a:r>
              <a:rPr lang="en-US" dirty="0"/>
              <a:t> van de </a:t>
            </a:r>
            <a:r>
              <a:rPr lang="en-US" dirty="0" err="1"/>
              <a:t>sessie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CD21F-51E3-444D-AC54-A65F3B345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059582"/>
            <a:ext cx="7488832" cy="2664296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nl-NL" dirty="0"/>
              <a:t>Het aanvinken van investeringen per “status” is niet wenselijk</a:t>
            </a:r>
          </a:p>
          <a:p>
            <a:pPr lvl="0"/>
            <a:r>
              <a:rPr lang="nl-NL" dirty="0"/>
              <a:t>Sortering per investeringstype</a:t>
            </a:r>
          </a:p>
          <a:p>
            <a:pPr lvl="0"/>
            <a:r>
              <a:rPr lang="nl-NL" dirty="0"/>
              <a:t>Sortering per startmaand afschrijvingskosten</a:t>
            </a:r>
          </a:p>
          <a:p>
            <a:pPr lvl="0"/>
            <a:r>
              <a:rPr lang="nl-NL" dirty="0"/>
              <a:t>Sortering op aankoopjaar</a:t>
            </a:r>
          </a:p>
          <a:p>
            <a:pPr lvl="0"/>
            <a:r>
              <a:rPr lang="nl-NL" dirty="0"/>
              <a:t>Een kolom met inactieve investeringen</a:t>
            </a:r>
          </a:p>
          <a:p>
            <a:r>
              <a:rPr lang="nl-NL" dirty="0"/>
              <a:t>Een kolom met “vervangingsinvesteringen” </a:t>
            </a:r>
            <a:endParaRPr lang="nl-NL" i="1" dirty="0"/>
          </a:p>
          <a:p>
            <a:r>
              <a:rPr lang="nl-NL" dirty="0"/>
              <a:t>De mogelijkheid om bestaande investeringen aan te passen</a:t>
            </a:r>
          </a:p>
          <a:p>
            <a:pPr lvl="0"/>
            <a:r>
              <a:rPr lang="nl-NL" dirty="0"/>
              <a:t>De mogelijkheid om bestaande investeringen te verwijderen</a:t>
            </a:r>
          </a:p>
          <a:p>
            <a:pPr lvl="0"/>
            <a:r>
              <a:rPr lang="nl-NL" dirty="0"/>
              <a:t>Nieuw tabblad: aflopende investeringen op jaarniveau en inzage in de  “vervangingsinvesteringen”</a:t>
            </a:r>
          </a:p>
          <a:p>
            <a:pPr lvl="0"/>
            <a:r>
              <a:rPr lang="nl-NL" dirty="0"/>
              <a:t>Nieuw tabblad: nieuwe investeringen op jaarniveau</a:t>
            </a:r>
          </a:p>
          <a:p>
            <a:pPr lvl="0"/>
            <a:r>
              <a:rPr lang="nl-NL" dirty="0"/>
              <a:t>De mogelijkheid om desinvesteringen/bijzondere waardeverminderingen te boeken </a:t>
            </a:r>
          </a:p>
          <a:p>
            <a:pPr lvl="0"/>
            <a:r>
              <a:rPr lang="nl-NL" dirty="0"/>
              <a:t>Het maandelijks inlezen van de realisatie</a:t>
            </a:r>
          </a:p>
          <a:p>
            <a:pPr lvl="0"/>
            <a:r>
              <a:rPr lang="nl-NL" dirty="0"/>
              <a:t>Automatisch aanmaken van nieuwe investeringstypes</a:t>
            </a:r>
          </a:p>
          <a:p>
            <a:pPr lvl="0"/>
            <a:r>
              <a:rPr lang="nl-NL" dirty="0"/>
              <a:t>Investeringstypes die aansluiten bij de categoriën in de jaarrekening</a:t>
            </a:r>
          </a:p>
          <a:p>
            <a:pPr lvl="0"/>
            <a:r>
              <a:rPr lang="nl-NL" dirty="0"/>
              <a:t>Inzicht in investeringsruimte</a:t>
            </a:r>
          </a:p>
          <a:p>
            <a:pPr lvl="0"/>
            <a:r>
              <a:rPr lang="nl-NL" dirty="0"/>
              <a:t>Investeringen met subsidie toevoegen</a:t>
            </a:r>
          </a:p>
          <a:p>
            <a:pPr lvl="0"/>
            <a:r>
              <a:rPr lang="nl-NL" dirty="0"/>
              <a:t>Onderhoudsplan toevoegen</a:t>
            </a:r>
          </a:p>
        </p:txBody>
      </p:sp>
    </p:spTree>
    <p:extLst>
      <p:ext uri="{BB962C8B-B14F-4D97-AF65-F5344CB8AC3E}">
        <p14:creationId xmlns:p14="http://schemas.microsoft.com/office/powerpoint/2010/main" val="27147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gix HD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gix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3A80">
            <a:alpha val="80000"/>
          </a:srgb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tlCol="0" anchor="ctr"/>
      <a:lstStyle>
        <a:defPPr algn="ctr">
          <a:defRPr dirty="0">
            <a:latin typeface="Ebrima" pitchFamily="2" charset="0"/>
            <a:ea typeface="Ebrima" pitchFamily="2" charset="0"/>
            <a:cs typeface="Ebrima" pitchFamily="2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Ebrima" pitchFamily="2" charset="0"/>
            <a:ea typeface="Ebrima" pitchFamily="2" charset="0"/>
            <a:cs typeface="Ebrim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gix 2018" id="{889234D4-2405-4430-BA4B-5F6A339AFA09}" vid="{187A9D10-8145-4097-BE3F-D2E36A37E2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Cogix 2018</Template>
  <TotalTime>3842</TotalTime>
  <Words>443</Words>
  <Application>Microsoft Office PowerPoint</Application>
  <PresentationFormat>On-screen Show (16:9)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Open Sans</vt:lpstr>
      <vt:lpstr>Calibri</vt:lpstr>
      <vt:lpstr>Ebrima</vt:lpstr>
      <vt:lpstr>Cogix HD</vt:lpstr>
      <vt:lpstr>PowerPoint Presentation</vt:lpstr>
      <vt:lpstr>Invoerscherm</vt:lpstr>
      <vt:lpstr>Invoerscherm</vt:lpstr>
      <vt:lpstr>Verbetering Formatieplanning</vt:lpstr>
      <vt:lpstr>Investeringsbegroting</vt:lpstr>
      <vt:lpstr>Rapportage</vt:lpstr>
      <vt:lpstr>Aanvullende functionaliteiten</vt:lpstr>
      <vt:lpstr>Uitkomsten van de sessie</vt:lpstr>
      <vt:lpstr>Uitkomsten van de sessie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Dashboards en Stuurinformatie</dc:title>
  <dc:creator>Thomas de Nooij</dc:creator>
  <cp:lastModifiedBy>Joyce Cleijsen</cp:lastModifiedBy>
  <cp:revision>51</cp:revision>
  <cp:lastPrinted>2013-11-14T09:04:30Z</cp:lastPrinted>
  <dcterms:created xsi:type="dcterms:W3CDTF">2018-03-08T11:20:32Z</dcterms:created>
  <dcterms:modified xsi:type="dcterms:W3CDTF">2018-03-22T10:55:56Z</dcterms:modified>
</cp:coreProperties>
</file>