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85" r:id="rId2"/>
  </p:sldMasterIdLst>
  <p:notesMasterIdLst>
    <p:notesMasterId r:id="rId16"/>
  </p:notesMasterIdLst>
  <p:handoutMasterIdLst>
    <p:handoutMasterId r:id="rId17"/>
  </p:handoutMasterIdLst>
  <p:sldIdLst>
    <p:sldId id="383" r:id="rId3"/>
    <p:sldId id="387" r:id="rId4"/>
    <p:sldId id="388" r:id="rId5"/>
    <p:sldId id="389" r:id="rId6"/>
    <p:sldId id="390" r:id="rId7"/>
    <p:sldId id="391" r:id="rId8"/>
    <p:sldId id="392" r:id="rId9"/>
    <p:sldId id="393" r:id="rId10"/>
    <p:sldId id="394" r:id="rId11"/>
    <p:sldId id="395" r:id="rId12"/>
    <p:sldId id="396" r:id="rId13"/>
    <p:sldId id="384" r:id="rId14"/>
    <p:sldId id="385" r:id="rId15"/>
  </p:sldIdLst>
  <p:sldSz cx="9144000" cy="5143500" type="screen16x9"/>
  <p:notesSz cx="6783388" cy="9926638"/>
  <p:embeddedFontLst>
    <p:embeddedFont>
      <p:font typeface="Open Sans"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Ebrima" panose="02000000000000000000" pitchFamily="2" charset="0"/>
      <p:regular r:id="rId26"/>
      <p:bold r:id="rId2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B9F1C3-8DE1-4610-A6F6-143A5DD17894}">
          <p14:sldIdLst>
            <p14:sldId id="383"/>
          </p14:sldIdLst>
        </p14:section>
        <p14:section name="Default Section" id="{4E951C75-A776-4007-B11B-EC64C9F10EEC}">
          <p14:sldIdLst>
            <p14:sldId id="387"/>
            <p14:sldId id="388"/>
            <p14:sldId id="389"/>
            <p14:sldId id="390"/>
            <p14:sldId id="391"/>
            <p14:sldId id="392"/>
            <p14:sldId id="393"/>
            <p14:sldId id="394"/>
            <p14:sldId id="395"/>
            <p14:sldId id="396"/>
            <p14:sldId id="384"/>
            <p14:sldId id="38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114"/>
    <a:srgbClr val="000000"/>
    <a:srgbClr val="0B1617"/>
    <a:srgbClr val="0C6353"/>
    <a:srgbClr val="243F5A"/>
    <a:srgbClr val="6D98C5"/>
    <a:srgbClr val="2EE7E3"/>
    <a:srgbClr val="F82359"/>
    <a:srgbClr val="73060E"/>
    <a:srgbClr val="FF5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88859" autoAdjust="0"/>
  </p:normalViewPr>
  <p:slideViewPr>
    <p:cSldViewPr>
      <p:cViewPr varScale="1">
        <p:scale>
          <a:sx n="146" d="100"/>
          <a:sy n="146" d="100"/>
        </p:scale>
        <p:origin x="546"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4029" y="66"/>
      </p:cViewPr>
      <p:guideLst>
        <p:guide orient="horz" pos="3127"/>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1750" y="0"/>
            <a:ext cx="2940050" cy="496888"/>
          </a:xfrm>
          <a:prstGeom prst="rect">
            <a:avLst/>
          </a:prstGeom>
        </p:spPr>
        <p:txBody>
          <a:bodyPr vert="horz" lIns="91440" tIns="45720" rIns="91440" bIns="45720" rtlCol="0"/>
          <a:lstStyle>
            <a:lvl1pPr algn="r">
              <a:defRPr sz="1200"/>
            </a:lvl1pPr>
          </a:lstStyle>
          <a:p>
            <a:fld id="{82DCB175-7770-4C5C-B0D7-C0055BAECA90}" type="datetimeFigureOut">
              <a:rPr lang="nl-NL" smtClean="0"/>
              <a:t>22-3-2018</a:t>
            </a:fld>
            <a:endParaRPr lang="nl-NL"/>
          </a:p>
        </p:txBody>
      </p:sp>
      <p:sp>
        <p:nvSpPr>
          <p:cNvPr id="4" name="Tijdelijke aanduiding voor voettekst 3"/>
          <p:cNvSpPr>
            <a:spLocks noGrp="1"/>
          </p:cNvSpPr>
          <p:nvPr>
            <p:ph type="ftr" sz="quarter" idx="2"/>
          </p:nvPr>
        </p:nvSpPr>
        <p:spPr>
          <a:xfrm>
            <a:off x="0" y="9428163"/>
            <a:ext cx="2940050"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1750" y="9428163"/>
            <a:ext cx="2940050" cy="496887"/>
          </a:xfrm>
          <a:prstGeom prst="rect">
            <a:avLst/>
          </a:prstGeom>
        </p:spPr>
        <p:txBody>
          <a:bodyPr vert="horz" lIns="91440" tIns="45720" rIns="91440" bIns="45720" rtlCol="0" anchor="b"/>
          <a:lstStyle>
            <a:lvl1pPr algn="r">
              <a:defRPr sz="1200"/>
            </a:lvl1pPr>
          </a:lstStyle>
          <a:p>
            <a:fld id="{94777A4D-43E8-46EC-BE7F-547FF7D02133}" type="slidenum">
              <a:rPr lang="nl-NL" smtClean="0"/>
              <a:t>‹#›</a:t>
            </a:fld>
            <a:endParaRPr lang="nl-NL"/>
          </a:p>
        </p:txBody>
      </p:sp>
    </p:spTree>
    <p:extLst>
      <p:ext uri="{BB962C8B-B14F-4D97-AF65-F5344CB8AC3E}">
        <p14:creationId xmlns:p14="http://schemas.microsoft.com/office/powerpoint/2010/main" val="152231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2350" y="0"/>
            <a:ext cx="2939468" cy="496332"/>
          </a:xfrm>
          <a:prstGeom prst="rect">
            <a:avLst/>
          </a:prstGeom>
        </p:spPr>
        <p:txBody>
          <a:bodyPr vert="horz" lIns="91440" tIns="45720" rIns="91440" bIns="45720" rtlCol="0"/>
          <a:lstStyle>
            <a:lvl1pPr algn="r">
              <a:defRPr sz="1200"/>
            </a:lvl1pPr>
          </a:lstStyle>
          <a:p>
            <a:fld id="{231B4BC6-88FF-476E-948F-351792C77BE5}" type="datetimeFigureOut">
              <a:rPr lang="nl-NL" smtClean="0"/>
              <a:t>22-3-2018</a:t>
            </a:fld>
            <a:endParaRPr lang="nl-NL"/>
          </a:p>
        </p:txBody>
      </p:sp>
      <p:sp>
        <p:nvSpPr>
          <p:cNvPr id="4" name="Slide Image Placeholder 3"/>
          <p:cNvSpPr>
            <a:spLocks noGrp="1" noRot="1" noChangeAspect="1"/>
          </p:cNvSpPr>
          <p:nvPr>
            <p:ph type="sldImg" idx="2"/>
          </p:nvPr>
        </p:nvSpPr>
        <p:spPr>
          <a:xfrm>
            <a:off x="84138" y="744538"/>
            <a:ext cx="6615112"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8339" y="4715153"/>
            <a:ext cx="542671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28583"/>
            <a:ext cx="2939468" cy="49633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2350" y="9428583"/>
            <a:ext cx="2939468" cy="496332"/>
          </a:xfrm>
          <a:prstGeom prst="rect">
            <a:avLst/>
          </a:prstGeom>
        </p:spPr>
        <p:txBody>
          <a:bodyPr vert="horz" lIns="91440" tIns="45720" rIns="91440" bIns="45720" rtlCol="0" anchor="b"/>
          <a:lstStyle>
            <a:lvl1pPr algn="r">
              <a:defRPr sz="1200"/>
            </a:lvl1pPr>
          </a:lstStyle>
          <a:p>
            <a:fld id="{78DB4393-E9D5-4D61-A6AC-14DE4DB41791}" type="slidenum">
              <a:rPr lang="nl-NL" smtClean="0"/>
              <a:t>‹#›</a:t>
            </a:fld>
            <a:endParaRPr lang="nl-NL"/>
          </a:p>
        </p:txBody>
      </p:sp>
    </p:spTree>
    <p:extLst>
      <p:ext uri="{BB962C8B-B14F-4D97-AF65-F5344CB8AC3E}">
        <p14:creationId xmlns:p14="http://schemas.microsoft.com/office/powerpoint/2010/main" val="194429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83672-4F6A-42F9-A632-3790F6620F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7000" b="12746"/>
          <a:stretch/>
        </p:blipFill>
        <p:spPr>
          <a:xfrm>
            <a:off x="0" y="0"/>
            <a:ext cx="9143998" cy="5143500"/>
          </a:xfrm>
          <a:prstGeom prst="rect">
            <a:avLst/>
          </a:prstGeom>
        </p:spPr>
      </p:pic>
      <p:sp>
        <p:nvSpPr>
          <p:cNvPr id="3" name="Subtitle 2"/>
          <p:cNvSpPr>
            <a:spLocks noGrp="1"/>
          </p:cNvSpPr>
          <p:nvPr>
            <p:ph type="subTitle" idx="1"/>
          </p:nvPr>
        </p:nvSpPr>
        <p:spPr>
          <a:xfrm>
            <a:off x="5436096" y="4011910"/>
            <a:ext cx="3323034" cy="324036"/>
          </a:xfrm>
          <a:noFill/>
        </p:spPr>
        <p:txBody>
          <a:bodyPr vert="horz" lIns="91440" tIns="45720" rIns="91440" bIns="45720" rtlCol="0" anchor="ctr">
            <a:noAutofit/>
          </a:bodyPr>
          <a:lstStyle>
            <a:lvl1pPr marL="0" indent="0" algn="l">
              <a:buNone/>
              <a:defRPr lang="nl-NL" sz="1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algn="ctr">
              <a:spcBef>
                <a:spcPct val="0"/>
              </a:spcBef>
            </a:pPr>
            <a:r>
              <a:rPr lang="en-US"/>
              <a:t>Click to edit Master subtitle style</a:t>
            </a:r>
            <a:endParaRPr lang="nl-NL" dirty="0"/>
          </a:p>
        </p:txBody>
      </p:sp>
      <p:sp>
        <p:nvSpPr>
          <p:cNvPr id="17" name="TextBox 16"/>
          <p:cNvSpPr txBox="1"/>
          <p:nvPr/>
        </p:nvSpPr>
        <p:spPr>
          <a:xfrm>
            <a:off x="0" y="4876006"/>
            <a:ext cx="9144000" cy="261610"/>
          </a:xfrm>
          <a:prstGeom prst="rect">
            <a:avLst/>
          </a:prstGeom>
          <a:noFill/>
        </p:spPr>
        <p:txBody>
          <a:bodyPr wrap="square" rtlCol="0">
            <a:spAutoFit/>
          </a:bodyPr>
          <a:lstStyle/>
          <a:p>
            <a:pPr algn="r"/>
            <a:r>
              <a:rPr lang="nl-NL" sz="1100" dirty="0">
                <a:solidFill>
                  <a:srgbClr val="FE8114"/>
                </a:solidFill>
                <a:latin typeface="+mj-lt"/>
                <a:ea typeface="Ebrima" pitchFamily="2" charset="0"/>
                <a:cs typeface="Ebrima" pitchFamily="2" charset="0"/>
              </a:rPr>
              <a:t>Copyright</a:t>
            </a:r>
            <a:r>
              <a:rPr lang="nl-NL" sz="1100" baseline="0" dirty="0">
                <a:solidFill>
                  <a:srgbClr val="FE8114"/>
                </a:solidFill>
                <a:latin typeface="+mj-lt"/>
                <a:ea typeface="Ebrima" pitchFamily="2" charset="0"/>
                <a:cs typeface="Ebrima" pitchFamily="2" charset="0"/>
              </a:rPr>
              <a:t> </a:t>
            </a:r>
            <a:r>
              <a:rPr lang="nl-NL" sz="1100" baseline="0">
                <a:solidFill>
                  <a:srgbClr val="FE8114"/>
                </a:solidFill>
                <a:latin typeface="+mj-lt"/>
                <a:ea typeface="Ebrima" pitchFamily="2" charset="0"/>
                <a:cs typeface="Ebrima" pitchFamily="2" charset="0"/>
              </a:rPr>
              <a:t>© 2018 </a:t>
            </a:r>
            <a:r>
              <a:rPr lang="nl-NL" sz="1100" baseline="0" dirty="0">
                <a:solidFill>
                  <a:srgbClr val="FE8114"/>
                </a:solidFill>
                <a:latin typeface="+mj-lt"/>
                <a:ea typeface="Ebrima" pitchFamily="2" charset="0"/>
                <a:cs typeface="Ebrima" pitchFamily="2" charset="0"/>
              </a:rPr>
              <a:t>Cogix</a:t>
            </a:r>
            <a:endParaRPr lang="nl-NL" sz="1100" dirty="0">
              <a:solidFill>
                <a:srgbClr val="FE8114"/>
              </a:solidFill>
              <a:latin typeface="+mj-lt"/>
              <a:ea typeface="Ebrima" pitchFamily="2" charset="0"/>
              <a:cs typeface="Ebrima" pitchFamily="2" charset="0"/>
            </a:endParaRPr>
          </a:p>
        </p:txBody>
      </p:sp>
      <p:sp>
        <p:nvSpPr>
          <p:cNvPr id="11" name="Title Placeholder 1"/>
          <p:cNvSpPr>
            <a:spLocks noGrp="1"/>
          </p:cNvSpPr>
          <p:nvPr>
            <p:ph type="title"/>
          </p:nvPr>
        </p:nvSpPr>
        <p:spPr>
          <a:xfrm>
            <a:off x="5436096" y="3632739"/>
            <a:ext cx="3323034" cy="365082"/>
          </a:xfrm>
          <a:prstGeom prst="rect">
            <a:avLst/>
          </a:prstGeom>
          <a:noFill/>
        </p:spPr>
        <p:txBody>
          <a:bodyPr anchor="ctr">
            <a:noAutofit/>
          </a:bodyPr>
          <a:lstStyle>
            <a:lvl1pPr algn="l">
              <a:defRPr sz="2000">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Click to edit Master title style</a:t>
            </a:r>
            <a:endParaRPr lang="nl-NL" dirty="0"/>
          </a:p>
        </p:txBody>
      </p:sp>
      <p:sp>
        <p:nvSpPr>
          <p:cNvPr id="13" name="TextBox 12"/>
          <p:cNvSpPr txBox="1"/>
          <p:nvPr/>
        </p:nvSpPr>
        <p:spPr>
          <a:xfrm>
            <a:off x="179512" y="3867894"/>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
        <p:nvSpPr>
          <p:cNvPr id="5" name="TextBox 4">
            <a:extLst>
              <a:ext uri="{FF2B5EF4-FFF2-40B4-BE49-F238E27FC236}">
                <a16:creationId xmlns:a16="http://schemas.microsoft.com/office/drawing/2014/main" id="{F7A385C7-81A1-4DA7-B6D7-AA33C232B76A}"/>
              </a:ext>
            </a:extLst>
          </p:cNvPr>
          <p:cNvSpPr txBox="1"/>
          <p:nvPr userDrawn="1"/>
        </p:nvSpPr>
        <p:spPr>
          <a:xfrm>
            <a:off x="5436096" y="2715766"/>
            <a:ext cx="3323034" cy="830997"/>
          </a:xfrm>
          <a:prstGeom prst="rect">
            <a:avLst/>
          </a:prstGeom>
          <a:noFill/>
        </p:spPr>
        <p:txBody>
          <a:bodyPr wrap="square" rtlCol="0">
            <a:spAutoFit/>
          </a:bodyPr>
          <a:lstStyle/>
          <a:p>
            <a:r>
              <a:rPr lang="nl-NL" sz="2400" b="0">
                <a:solidFill>
                  <a:srgbClr val="FE8114"/>
                </a:solidFill>
                <a:latin typeface="+mj-lt"/>
                <a:ea typeface="Ebrima" pitchFamily="2" charset="0"/>
                <a:cs typeface="Ebrima" pitchFamily="2" charset="0"/>
              </a:rPr>
              <a:t>Het gemak van Cogix onderwijsbegroting</a:t>
            </a:r>
            <a:endParaRPr lang="en-GB" sz="2400" b="0" dirty="0">
              <a:solidFill>
                <a:srgbClr val="FE8114"/>
              </a:solidFill>
              <a:latin typeface="+mj-lt"/>
              <a:ea typeface="Ebrima" pitchFamily="2" charset="0"/>
              <a:cs typeface="Ebrima" pitchFamily="2" charset="0"/>
            </a:endParaRPr>
          </a:p>
        </p:txBody>
      </p:sp>
    </p:spTree>
    <p:extLst>
      <p:ext uri="{BB962C8B-B14F-4D97-AF65-F5344CB8AC3E}">
        <p14:creationId xmlns:p14="http://schemas.microsoft.com/office/powerpoint/2010/main" val="2495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choolbord met tekst">
    <p:spTree>
      <p:nvGrpSpPr>
        <p:cNvPr id="1" name=""/>
        <p:cNvGrpSpPr/>
        <p:nvPr/>
      </p:nvGrpSpPr>
      <p:grpSpPr>
        <a:xfrm>
          <a:off x="0" y="0"/>
          <a:ext cx="0" cy="0"/>
          <a:chOff x="0" y="0"/>
          <a:chExt cx="0" cy="0"/>
        </a:xfrm>
      </p:grpSpPr>
      <p:pic>
        <p:nvPicPr>
          <p:cNvPr id="4" name="Picture 3" descr="M:\Artikelen\Whitepapers\Cogix Onderwijsbegroting en rapportage\blackboard-backgrounds-wallpapers.jpeg">
            <a:extLst>
              <a:ext uri="{FF2B5EF4-FFF2-40B4-BE49-F238E27FC236}">
                <a16:creationId xmlns:a16="http://schemas.microsoft.com/office/drawing/2014/main" id="{5693C6AF-6DAC-467C-8F5E-C021B792F7E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551"/>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059582"/>
            <a:ext cx="7488832" cy="2322259"/>
          </a:xfrm>
        </p:spPr>
        <p:txBody>
          <a:bodyPr>
            <a:normAutofit/>
          </a:bodyPr>
          <a:lstStyle>
            <a:lvl1pP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Box 4">
            <a:extLst>
              <a:ext uri="{FF2B5EF4-FFF2-40B4-BE49-F238E27FC236}">
                <a16:creationId xmlns:a16="http://schemas.microsoft.com/office/drawing/2014/main" id="{4AC50AB5-2368-45CC-BE69-1C12CDD923FF}"/>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87188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oolbord">
    <p:spTree>
      <p:nvGrpSpPr>
        <p:cNvPr id="1" name=""/>
        <p:cNvGrpSpPr/>
        <p:nvPr/>
      </p:nvGrpSpPr>
      <p:grpSpPr>
        <a:xfrm>
          <a:off x="0" y="0"/>
          <a:ext cx="0" cy="0"/>
          <a:chOff x="0" y="0"/>
          <a:chExt cx="0" cy="0"/>
        </a:xfrm>
      </p:grpSpPr>
      <p:pic>
        <p:nvPicPr>
          <p:cNvPr id="3" name="Picture 2" descr="M:\Artikelen\Whitepapers\Cogix Onderwijsbegroting en rapportage\blackboard-backgrounds-wallpapers.jpeg"/>
          <p:cNvPicPr>
            <a:picLocks noChangeAspect="1" noChangeArrowheads="1"/>
          </p:cNvPicPr>
          <p:nvPr/>
        </p:nvPicPr>
        <p:blipFill rotWithShape="1">
          <a:blip r:embed="rId2">
            <a:extLst>
              <a:ext uri="{28A0092B-C50C-407E-A947-70E740481C1C}">
                <a14:useLocalDpi xmlns:a14="http://schemas.microsoft.com/office/drawing/2010/main" val="0"/>
              </a:ext>
            </a:extLst>
          </a:blip>
          <a:srcRect b="15551"/>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83672-4F6A-42F9-A632-3790F6620F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7000" b="12746"/>
          <a:stretch/>
        </p:blipFill>
        <p:spPr>
          <a:xfrm>
            <a:off x="0" y="0"/>
            <a:ext cx="9143998" cy="5143500"/>
          </a:xfrm>
          <a:prstGeom prst="rect">
            <a:avLst/>
          </a:prstGeom>
        </p:spPr>
      </p:pic>
      <p:sp>
        <p:nvSpPr>
          <p:cNvPr id="3" name="Subtitle 2"/>
          <p:cNvSpPr>
            <a:spLocks noGrp="1"/>
          </p:cNvSpPr>
          <p:nvPr>
            <p:ph type="subTitle" idx="1"/>
          </p:nvPr>
        </p:nvSpPr>
        <p:spPr>
          <a:xfrm>
            <a:off x="5436096" y="4011910"/>
            <a:ext cx="3323034" cy="324036"/>
          </a:xfrm>
          <a:noFill/>
        </p:spPr>
        <p:txBody>
          <a:bodyPr vert="horz" lIns="91440" tIns="45720" rIns="91440" bIns="45720" rtlCol="0" anchor="ctr">
            <a:noAutofit/>
          </a:bodyPr>
          <a:lstStyle>
            <a:lvl1pPr marL="0" indent="0" algn="l">
              <a:buNone/>
              <a:defRPr lang="nl-NL" sz="1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algn="ctr">
              <a:spcBef>
                <a:spcPct val="0"/>
              </a:spcBef>
            </a:pPr>
            <a:r>
              <a:rPr lang="nl-NL"/>
              <a:t>Klikken om de ondertitelstijl van het model te bewerken</a:t>
            </a:r>
            <a:endParaRPr lang="nl-NL" dirty="0"/>
          </a:p>
        </p:txBody>
      </p:sp>
      <p:sp>
        <p:nvSpPr>
          <p:cNvPr id="17" name="TextBox 16"/>
          <p:cNvSpPr txBox="1"/>
          <p:nvPr/>
        </p:nvSpPr>
        <p:spPr>
          <a:xfrm>
            <a:off x="0" y="4876006"/>
            <a:ext cx="9144000" cy="261610"/>
          </a:xfrm>
          <a:prstGeom prst="rect">
            <a:avLst/>
          </a:prstGeom>
          <a:noFill/>
        </p:spPr>
        <p:txBody>
          <a:bodyPr wrap="square" rtlCol="0">
            <a:spAutoFit/>
          </a:bodyPr>
          <a:lstStyle/>
          <a:p>
            <a:pPr algn="r"/>
            <a:r>
              <a:rPr lang="nl-NL" sz="1100" dirty="0">
                <a:solidFill>
                  <a:srgbClr val="FE8114"/>
                </a:solidFill>
                <a:latin typeface="+mj-lt"/>
                <a:ea typeface="Ebrima" pitchFamily="2" charset="0"/>
                <a:cs typeface="Ebrima" pitchFamily="2" charset="0"/>
              </a:rPr>
              <a:t>Copyright</a:t>
            </a:r>
            <a:r>
              <a:rPr lang="nl-NL" sz="1100" baseline="0" dirty="0">
                <a:solidFill>
                  <a:srgbClr val="FE8114"/>
                </a:solidFill>
                <a:latin typeface="+mj-lt"/>
                <a:ea typeface="Ebrima" pitchFamily="2" charset="0"/>
                <a:cs typeface="Ebrima" pitchFamily="2" charset="0"/>
              </a:rPr>
              <a:t> </a:t>
            </a:r>
            <a:r>
              <a:rPr lang="nl-NL" sz="1100" baseline="0">
                <a:solidFill>
                  <a:srgbClr val="FE8114"/>
                </a:solidFill>
                <a:latin typeface="+mj-lt"/>
                <a:ea typeface="Ebrima" pitchFamily="2" charset="0"/>
                <a:cs typeface="Ebrima" pitchFamily="2" charset="0"/>
              </a:rPr>
              <a:t>© 2018 </a:t>
            </a:r>
            <a:r>
              <a:rPr lang="nl-NL" sz="1100" baseline="0" dirty="0">
                <a:solidFill>
                  <a:srgbClr val="FE8114"/>
                </a:solidFill>
                <a:latin typeface="+mj-lt"/>
                <a:ea typeface="Ebrima" pitchFamily="2" charset="0"/>
                <a:cs typeface="Ebrima" pitchFamily="2" charset="0"/>
              </a:rPr>
              <a:t>Cogix</a:t>
            </a:r>
            <a:endParaRPr lang="nl-NL" sz="1100" dirty="0">
              <a:solidFill>
                <a:srgbClr val="FE8114"/>
              </a:solidFill>
              <a:latin typeface="+mj-lt"/>
              <a:ea typeface="Ebrima" pitchFamily="2" charset="0"/>
              <a:cs typeface="Ebrima" pitchFamily="2" charset="0"/>
            </a:endParaRPr>
          </a:p>
        </p:txBody>
      </p:sp>
      <p:sp>
        <p:nvSpPr>
          <p:cNvPr id="11" name="Title Placeholder 1"/>
          <p:cNvSpPr>
            <a:spLocks noGrp="1"/>
          </p:cNvSpPr>
          <p:nvPr>
            <p:ph type="title"/>
          </p:nvPr>
        </p:nvSpPr>
        <p:spPr>
          <a:xfrm>
            <a:off x="5436096" y="3632739"/>
            <a:ext cx="3323034" cy="365082"/>
          </a:xfrm>
          <a:prstGeom prst="rect">
            <a:avLst/>
          </a:prstGeom>
          <a:noFill/>
        </p:spPr>
        <p:txBody>
          <a:bodyPr anchor="ctr">
            <a:noAutofit/>
          </a:bodyPr>
          <a:lstStyle>
            <a:lvl1pPr algn="l">
              <a:defRPr sz="2000">
                <a:latin typeface="Open Sans" panose="020B0606030504020204" pitchFamily="34" charset="0"/>
                <a:ea typeface="Open Sans" panose="020B0606030504020204" pitchFamily="34" charset="0"/>
                <a:cs typeface="Open Sans" panose="020B0606030504020204" pitchFamily="34" charset="0"/>
              </a:defRPr>
            </a:lvl1pPr>
          </a:lstStyle>
          <a:p>
            <a:pPr marL="0" lvl="0"/>
            <a:r>
              <a:rPr lang="nl-NL"/>
              <a:t>Klik om stijl te bewerken</a:t>
            </a:r>
            <a:endParaRPr lang="nl-NL" dirty="0"/>
          </a:p>
        </p:txBody>
      </p:sp>
      <p:sp>
        <p:nvSpPr>
          <p:cNvPr id="13" name="TextBox 12"/>
          <p:cNvSpPr txBox="1"/>
          <p:nvPr/>
        </p:nvSpPr>
        <p:spPr>
          <a:xfrm>
            <a:off x="179512" y="3867894"/>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
        <p:nvSpPr>
          <p:cNvPr id="5" name="TextBox 4">
            <a:extLst>
              <a:ext uri="{FF2B5EF4-FFF2-40B4-BE49-F238E27FC236}">
                <a16:creationId xmlns:a16="http://schemas.microsoft.com/office/drawing/2014/main" id="{F7A385C7-81A1-4DA7-B6D7-AA33C232B76A}"/>
              </a:ext>
            </a:extLst>
          </p:cNvPr>
          <p:cNvSpPr txBox="1"/>
          <p:nvPr userDrawn="1"/>
        </p:nvSpPr>
        <p:spPr>
          <a:xfrm>
            <a:off x="5436096" y="2715766"/>
            <a:ext cx="3323034" cy="830997"/>
          </a:xfrm>
          <a:prstGeom prst="rect">
            <a:avLst/>
          </a:prstGeom>
          <a:noFill/>
        </p:spPr>
        <p:txBody>
          <a:bodyPr wrap="square" rtlCol="0">
            <a:spAutoFit/>
          </a:bodyPr>
          <a:lstStyle/>
          <a:p>
            <a:r>
              <a:rPr lang="nl-NL" sz="2400" b="0">
                <a:solidFill>
                  <a:srgbClr val="FE8114"/>
                </a:solidFill>
                <a:latin typeface="+mj-lt"/>
                <a:ea typeface="Ebrima" pitchFamily="2" charset="0"/>
                <a:cs typeface="Ebrima" pitchFamily="2" charset="0"/>
              </a:rPr>
              <a:t>Het gemak van Cogix onderwijsbegroting</a:t>
            </a:r>
            <a:endParaRPr lang="en-GB" sz="2400" b="0" dirty="0">
              <a:solidFill>
                <a:srgbClr val="FE8114"/>
              </a:solidFill>
              <a:latin typeface="+mj-lt"/>
              <a:ea typeface="Ebrima" pitchFamily="2" charset="0"/>
              <a:cs typeface="Ebrima" pitchFamily="2" charset="0"/>
            </a:endParaRPr>
          </a:p>
        </p:txBody>
      </p:sp>
    </p:spTree>
    <p:extLst>
      <p:ext uri="{BB962C8B-B14F-4D97-AF65-F5344CB8AC3E}">
        <p14:creationId xmlns:p14="http://schemas.microsoft.com/office/powerpoint/2010/main" val="81639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059582"/>
            <a:ext cx="7488832" cy="2322259"/>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2359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perh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362CD-CE61-4895-A037-079D4F6CE9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48" r="15272"/>
          <a:stretch/>
        </p:blipFill>
        <p:spPr>
          <a:xfrm>
            <a:off x="-2242" y="1"/>
            <a:ext cx="9146241" cy="5111750"/>
          </a:xfrm>
          <a:prstGeom prst="rect">
            <a:avLst/>
          </a:prstGeom>
        </p:spPr>
      </p:pic>
      <p:sp>
        <p:nvSpPr>
          <p:cNvPr id="2" name="Title 1"/>
          <p:cNvSpPr>
            <a:spLocks noGrp="1"/>
          </p:cNvSpPr>
          <p:nvPr>
            <p:ph type="title"/>
          </p:nvPr>
        </p:nvSpPr>
        <p:spPr>
          <a:solidFill>
            <a:srgbClr val="000000">
              <a:alpha val="60000"/>
            </a:srgbClr>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203598"/>
            <a:ext cx="5112568" cy="2178243"/>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extBox 5">
            <a:extLst>
              <a:ext uri="{FF2B5EF4-FFF2-40B4-BE49-F238E27FC236}">
                <a16:creationId xmlns:a16="http://schemas.microsoft.com/office/drawing/2014/main" id="{54176563-332B-4D90-80BE-65530F0FFA45}"/>
              </a:ext>
            </a:extLst>
          </p:cNvPr>
          <p:cNvSpPr txBox="1"/>
          <p:nvPr userDrawn="1"/>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4229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ewichthefst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67D38-93E1-4BCE-A574-0275B9FF2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287" b="1504"/>
          <a:stretch/>
        </p:blipFill>
        <p:spPr>
          <a:xfrm flipH="1">
            <a:off x="-2241" y="1"/>
            <a:ext cx="9146241" cy="5143500"/>
          </a:xfrm>
          <a:prstGeom prst="rect">
            <a:avLst/>
          </a:prstGeom>
        </p:spPr>
      </p:pic>
      <p:sp>
        <p:nvSpPr>
          <p:cNvPr id="2" name="Title 1"/>
          <p:cNvSpPr>
            <a:spLocks noGrp="1"/>
          </p:cNvSpPr>
          <p:nvPr>
            <p:ph type="title"/>
          </p:nvPr>
        </p:nvSpPr>
        <p:spPr>
          <a:solidFill>
            <a:srgbClr val="000000">
              <a:alpha val="60000"/>
            </a:srgbClr>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203598"/>
            <a:ext cx="3816424" cy="2178243"/>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extBox 5">
            <a:extLst>
              <a:ext uri="{FF2B5EF4-FFF2-40B4-BE49-F238E27FC236}">
                <a16:creationId xmlns:a16="http://schemas.microsoft.com/office/drawing/2014/main" id="{54176563-332B-4D90-80BE-65530F0FFA45}"/>
              </a:ext>
            </a:extLst>
          </p:cNvPr>
          <p:cNvSpPr txBox="1"/>
          <p:nvPr userDrawn="1"/>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25404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ccounta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F27B0-7465-4D25-ADA4-8DABB2208F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27" r="23372"/>
          <a:stretch/>
        </p:blipFill>
        <p:spPr>
          <a:xfrm>
            <a:off x="0" y="1"/>
            <a:ext cx="9143999" cy="5143500"/>
          </a:xfrm>
          <a:prstGeom prst="rect">
            <a:avLst/>
          </a:prstGeom>
        </p:spPr>
      </p:pic>
      <p:sp>
        <p:nvSpPr>
          <p:cNvPr id="2" name="Title 1"/>
          <p:cNvSpPr>
            <a:spLocks noGrp="1"/>
          </p:cNvSpPr>
          <p:nvPr>
            <p:ph type="title"/>
          </p:nvPr>
        </p:nvSpPr>
        <p:spPr>
          <a:solidFill>
            <a:srgbClr val="0C6353"/>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203598"/>
            <a:ext cx="3816424" cy="2178243"/>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extBox 7">
            <a:extLst>
              <a:ext uri="{FF2B5EF4-FFF2-40B4-BE49-F238E27FC236}">
                <a16:creationId xmlns:a16="http://schemas.microsoft.com/office/drawing/2014/main" id="{54545BFD-A0C0-49C6-B757-6DAC36136EED}"/>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29256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Weg">
    <p:spTree>
      <p:nvGrpSpPr>
        <p:cNvPr id="1" name=""/>
        <p:cNvGrpSpPr/>
        <p:nvPr/>
      </p:nvGrpSpPr>
      <p:grpSpPr>
        <a:xfrm>
          <a:off x="0" y="0"/>
          <a:ext cx="0" cy="0"/>
          <a:chOff x="0" y="0"/>
          <a:chExt cx="0" cy="0"/>
        </a:xfrm>
      </p:grpSpPr>
      <p:pic>
        <p:nvPicPr>
          <p:cNvPr id="6" name="Picture 2" descr="Afbeeldingsresultaat voor road">
            <a:extLst>
              <a:ext uri="{FF2B5EF4-FFF2-40B4-BE49-F238E27FC236}">
                <a16:creationId xmlns:a16="http://schemas.microsoft.com/office/drawing/2014/main" id="{F43B7F14-D847-4637-B3E6-8E132BCE360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660" b="6604"/>
          <a:stretch/>
        </p:blipFill>
        <p:spPr bwMode="auto">
          <a:xfrm>
            <a:off x="-1" y="0"/>
            <a:ext cx="9144001" cy="5092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E8114"/>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203598"/>
            <a:ext cx="7488832" cy="2178243"/>
          </a:xfrm>
        </p:spPr>
        <p:txBody>
          <a:bodyPr>
            <a:normAutofit/>
          </a:bodyPr>
          <a:lstStyle>
            <a:lvl1pP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extBox 7">
            <a:extLst>
              <a:ext uri="{FF2B5EF4-FFF2-40B4-BE49-F238E27FC236}">
                <a16:creationId xmlns:a16="http://schemas.microsoft.com/office/drawing/2014/main" id="{54545BFD-A0C0-49C6-B757-6DAC36136EED}"/>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406138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olken">
    <p:spTree>
      <p:nvGrpSpPr>
        <p:cNvPr id="1" name=""/>
        <p:cNvGrpSpPr/>
        <p:nvPr/>
      </p:nvGrpSpPr>
      <p:grpSpPr>
        <a:xfrm>
          <a:off x="0" y="0"/>
          <a:ext cx="0" cy="0"/>
          <a:chOff x="0" y="0"/>
          <a:chExt cx="0" cy="0"/>
        </a:xfrm>
      </p:grpSpPr>
      <p:pic>
        <p:nvPicPr>
          <p:cNvPr id="7" name="Picture 2" descr="Afbeeldingsresultaat voor clouds">
            <a:extLst>
              <a:ext uri="{FF2B5EF4-FFF2-40B4-BE49-F238E27FC236}">
                <a16:creationId xmlns:a16="http://schemas.microsoft.com/office/drawing/2014/main" id="{56850814-2AA3-4E50-807C-7D4E36D86A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629"/>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E8114"/>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203598"/>
            <a:ext cx="7488832" cy="2178243"/>
          </a:xfrm>
        </p:spPr>
        <p:txBody>
          <a:bodyPr>
            <a:normAutofit/>
          </a:bodyPr>
          <a:lstStyle>
            <a:lvl1pPr>
              <a:defRPr sz="24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extBox 7">
            <a:extLst>
              <a:ext uri="{FF2B5EF4-FFF2-40B4-BE49-F238E27FC236}">
                <a16:creationId xmlns:a16="http://schemas.microsoft.com/office/drawing/2014/main" id="{54545BFD-A0C0-49C6-B757-6DAC36136EED}"/>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253468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Pad">
    <p:spTree>
      <p:nvGrpSpPr>
        <p:cNvPr id="1" name=""/>
        <p:cNvGrpSpPr/>
        <p:nvPr/>
      </p:nvGrpSpPr>
      <p:grpSpPr>
        <a:xfrm>
          <a:off x="0" y="0"/>
          <a:ext cx="0" cy="0"/>
          <a:chOff x="0" y="0"/>
          <a:chExt cx="0" cy="0"/>
        </a:xfrm>
      </p:grpSpPr>
      <p:pic>
        <p:nvPicPr>
          <p:cNvPr id="6" name="Picture 2" descr="Afbeeldingsresultaat voor child ipad">
            <a:extLst>
              <a:ext uri="{FF2B5EF4-FFF2-40B4-BE49-F238E27FC236}">
                <a16:creationId xmlns:a16="http://schemas.microsoft.com/office/drawing/2014/main" id="{36C101DD-9EED-4528-84B9-C2647DECE0A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133" r="957"/>
          <a:stretch/>
        </p:blipFill>
        <p:spPr bwMode="auto">
          <a:xfrm>
            <a:off x="-2242" y="0"/>
            <a:ext cx="914624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E8114">
              <a:alpha val="60000"/>
            </a:srgbClr>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203598"/>
            <a:ext cx="7488832" cy="2178243"/>
          </a:xfrm>
        </p:spPr>
        <p:txBody>
          <a:bodyPr>
            <a:normAutofit/>
          </a:bodyPr>
          <a:lstStyle>
            <a:lvl1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extBox 8">
            <a:extLst>
              <a:ext uri="{FF2B5EF4-FFF2-40B4-BE49-F238E27FC236}">
                <a16:creationId xmlns:a16="http://schemas.microsoft.com/office/drawing/2014/main" id="{97AEF96F-BD83-4002-9A83-194252DE31EA}"/>
              </a:ext>
            </a:extLst>
          </p:cNvPr>
          <p:cNvSpPr txBox="1"/>
          <p:nvPr userDrawn="1"/>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12736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059582"/>
            <a:ext cx="7488832" cy="2322259"/>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62483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349294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choolbord met tekst">
    <p:spTree>
      <p:nvGrpSpPr>
        <p:cNvPr id="1" name=""/>
        <p:cNvGrpSpPr/>
        <p:nvPr/>
      </p:nvGrpSpPr>
      <p:grpSpPr>
        <a:xfrm>
          <a:off x="0" y="0"/>
          <a:ext cx="0" cy="0"/>
          <a:chOff x="0" y="0"/>
          <a:chExt cx="0" cy="0"/>
        </a:xfrm>
      </p:grpSpPr>
      <p:pic>
        <p:nvPicPr>
          <p:cNvPr id="4" name="Picture 3" descr="M:\Artikelen\Whitepapers\Cogix Onderwijsbegroting en rapportage\blackboard-backgrounds-wallpapers.jpeg">
            <a:extLst>
              <a:ext uri="{FF2B5EF4-FFF2-40B4-BE49-F238E27FC236}">
                <a16:creationId xmlns:a16="http://schemas.microsoft.com/office/drawing/2014/main" id="{5693C6AF-6DAC-467C-8F5E-C021B792F7E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551"/>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Content Placeholder 2"/>
          <p:cNvSpPr>
            <a:spLocks noGrp="1"/>
          </p:cNvSpPr>
          <p:nvPr>
            <p:ph idx="1"/>
          </p:nvPr>
        </p:nvSpPr>
        <p:spPr>
          <a:xfrm>
            <a:off x="827584" y="1059582"/>
            <a:ext cx="7488832" cy="2322259"/>
          </a:xfrm>
        </p:spPr>
        <p:txBody>
          <a:bodyPr>
            <a:normAutofit/>
          </a:bodyPr>
          <a:lstStyle>
            <a:lvl1pP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extBox 4">
            <a:extLst>
              <a:ext uri="{FF2B5EF4-FFF2-40B4-BE49-F238E27FC236}">
                <a16:creationId xmlns:a16="http://schemas.microsoft.com/office/drawing/2014/main" id="{4AC50AB5-2368-45CC-BE69-1C12CDD923FF}"/>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12416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choolbord">
    <p:spTree>
      <p:nvGrpSpPr>
        <p:cNvPr id="1" name=""/>
        <p:cNvGrpSpPr/>
        <p:nvPr/>
      </p:nvGrpSpPr>
      <p:grpSpPr>
        <a:xfrm>
          <a:off x="0" y="0"/>
          <a:ext cx="0" cy="0"/>
          <a:chOff x="0" y="0"/>
          <a:chExt cx="0" cy="0"/>
        </a:xfrm>
      </p:grpSpPr>
      <p:pic>
        <p:nvPicPr>
          <p:cNvPr id="3" name="Picture 2" descr="M:\Artikelen\Whitepapers\Cogix Onderwijsbegroting en rapportage\blackboard-backgrounds-wallpapers.jpeg"/>
          <p:cNvPicPr>
            <a:picLocks noChangeAspect="1" noChangeArrowheads="1"/>
          </p:cNvPicPr>
          <p:nvPr/>
        </p:nvPicPr>
        <p:blipFill rotWithShape="1">
          <a:blip r:embed="rId2">
            <a:extLst>
              <a:ext uri="{28A0092B-C50C-407E-A947-70E740481C1C}">
                <a14:useLocalDpi xmlns:a14="http://schemas.microsoft.com/office/drawing/2010/main" val="0"/>
              </a:ext>
            </a:extLst>
          </a:blip>
          <a:srcRect b="15551"/>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7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uperh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362CD-CE61-4895-A037-079D4F6CE9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48" r="15272"/>
          <a:stretch/>
        </p:blipFill>
        <p:spPr>
          <a:xfrm>
            <a:off x="-2242" y="1"/>
            <a:ext cx="9146241" cy="5111750"/>
          </a:xfrm>
          <a:prstGeom prst="rect">
            <a:avLst/>
          </a:prstGeom>
        </p:spPr>
      </p:pic>
      <p:sp>
        <p:nvSpPr>
          <p:cNvPr id="2" name="Title 1"/>
          <p:cNvSpPr>
            <a:spLocks noGrp="1"/>
          </p:cNvSpPr>
          <p:nvPr>
            <p:ph type="title"/>
          </p:nvPr>
        </p:nvSpPr>
        <p:spPr>
          <a:solidFill>
            <a:srgbClr val="000000">
              <a:alpha val="60000"/>
            </a:srgbClr>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203598"/>
            <a:ext cx="5112568" cy="2178243"/>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extBox 5">
            <a:extLst>
              <a:ext uri="{FF2B5EF4-FFF2-40B4-BE49-F238E27FC236}">
                <a16:creationId xmlns:a16="http://schemas.microsoft.com/office/drawing/2014/main" id="{54176563-332B-4D90-80BE-65530F0FFA45}"/>
              </a:ext>
            </a:extLst>
          </p:cNvPr>
          <p:cNvSpPr txBox="1"/>
          <p:nvPr userDrawn="1"/>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372990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ewichthefst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67D38-93E1-4BCE-A574-0275B9FF2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287" b="1504"/>
          <a:stretch/>
        </p:blipFill>
        <p:spPr>
          <a:xfrm flipH="1">
            <a:off x="-2241" y="1"/>
            <a:ext cx="9146241" cy="5143500"/>
          </a:xfrm>
          <a:prstGeom prst="rect">
            <a:avLst/>
          </a:prstGeom>
        </p:spPr>
      </p:pic>
      <p:sp>
        <p:nvSpPr>
          <p:cNvPr id="2" name="Title 1"/>
          <p:cNvSpPr>
            <a:spLocks noGrp="1"/>
          </p:cNvSpPr>
          <p:nvPr>
            <p:ph type="title"/>
          </p:nvPr>
        </p:nvSpPr>
        <p:spPr>
          <a:solidFill>
            <a:srgbClr val="000000">
              <a:alpha val="60000"/>
            </a:srgbClr>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203598"/>
            <a:ext cx="3816424" cy="2178243"/>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extBox 5">
            <a:extLst>
              <a:ext uri="{FF2B5EF4-FFF2-40B4-BE49-F238E27FC236}">
                <a16:creationId xmlns:a16="http://schemas.microsoft.com/office/drawing/2014/main" id="{54176563-332B-4D90-80BE-65530F0FFA45}"/>
              </a:ext>
            </a:extLst>
          </p:cNvPr>
          <p:cNvSpPr txBox="1"/>
          <p:nvPr userDrawn="1"/>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35443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counta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F27B0-7465-4D25-ADA4-8DABB2208F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27" r="23372"/>
          <a:stretch/>
        </p:blipFill>
        <p:spPr>
          <a:xfrm>
            <a:off x="0" y="1"/>
            <a:ext cx="9143999" cy="5143500"/>
          </a:xfrm>
          <a:prstGeom prst="rect">
            <a:avLst/>
          </a:prstGeom>
        </p:spPr>
      </p:pic>
      <p:sp>
        <p:nvSpPr>
          <p:cNvPr id="2" name="Title 1"/>
          <p:cNvSpPr>
            <a:spLocks noGrp="1"/>
          </p:cNvSpPr>
          <p:nvPr>
            <p:ph type="title"/>
          </p:nvPr>
        </p:nvSpPr>
        <p:spPr>
          <a:solidFill>
            <a:srgbClr val="0C6353"/>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203598"/>
            <a:ext cx="3816424" cy="2178243"/>
          </a:xfrm>
        </p:spPr>
        <p:txBody>
          <a:bodyPr>
            <a:normAutofit/>
          </a:bodyPr>
          <a:lstStyle>
            <a:lvl1pPr>
              <a:defRPr sz="24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xtBox 7">
            <a:extLst>
              <a:ext uri="{FF2B5EF4-FFF2-40B4-BE49-F238E27FC236}">
                <a16:creationId xmlns:a16="http://schemas.microsoft.com/office/drawing/2014/main" id="{54545BFD-A0C0-49C6-B757-6DAC36136EED}"/>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3514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g">
    <p:spTree>
      <p:nvGrpSpPr>
        <p:cNvPr id="1" name=""/>
        <p:cNvGrpSpPr/>
        <p:nvPr/>
      </p:nvGrpSpPr>
      <p:grpSpPr>
        <a:xfrm>
          <a:off x="0" y="0"/>
          <a:ext cx="0" cy="0"/>
          <a:chOff x="0" y="0"/>
          <a:chExt cx="0" cy="0"/>
        </a:xfrm>
      </p:grpSpPr>
      <p:pic>
        <p:nvPicPr>
          <p:cNvPr id="6" name="Picture 2" descr="Afbeeldingsresultaat voor road">
            <a:extLst>
              <a:ext uri="{FF2B5EF4-FFF2-40B4-BE49-F238E27FC236}">
                <a16:creationId xmlns:a16="http://schemas.microsoft.com/office/drawing/2014/main" id="{F43B7F14-D847-4637-B3E6-8E132BCE360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660" b="6604"/>
          <a:stretch/>
        </p:blipFill>
        <p:spPr bwMode="auto">
          <a:xfrm>
            <a:off x="-1" y="0"/>
            <a:ext cx="9144001" cy="5092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E8114"/>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203598"/>
            <a:ext cx="7488832" cy="2178243"/>
          </a:xfrm>
        </p:spPr>
        <p:txBody>
          <a:bodyPr>
            <a:normAutofit/>
          </a:bodyPr>
          <a:lstStyle>
            <a:lvl1pP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xtBox 7">
            <a:extLst>
              <a:ext uri="{FF2B5EF4-FFF2-40B4-BE49-F238E27FC236}">
                <a16:creationId xmlns:a16="http://schemas.microsoft.com/office/drawing/2014/main" id="{54545BFD-A0C0-49C6-B757-6DAC36136EED}"/>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35318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Wolken">
    <p:spTree>
      <p:nvGrpSpPr>
        <p:cNvPr id="1" name=""/>
        <p:cNvGrpSpPr/>
        <p:nvPr/>
      </p:nvGrpSpPr>
      <p:grpSpPr>
        <a:xfrm>
          <a:off x="0" y="0"/>
          <a:ext cx="0" cy="0"/>
          <a:chOff x="0" y="0"/>
          <a:chExt cx="0" cy="0"/>
        </a:xfrm>
      </p:grpSpPr>
      <p:pic>
        <p:nvPicPr>
          <p:cNvPr id="7" name="Picture 2" descr="Afbeeldingsresultaat voor clouds">
            <a:extLst>
              <a:ext uri="{FF2B5EF4-FFF2-40B4-BE49-F238E27FC236}">
                <a16:creationId xmlns:a16="http://schemas.microsoft.com/office/drawing/2014/main" id="{56850814-2AA3-4E50-807C-7D4E36D86A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629"/>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E8114"/>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203598"/>
            <a:ext cx="7488832" cy="2178243"/>
          </a:xfrm>
        </p:spPr>
        <p:txBody>
          <a:bodyPr>
            <a:normAutofit/>
          </a:bodyPr>
          <a:lstStyle>
            <a:lvl1pPr>
              <a:defRPr sz="24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extBox 7">
            <a:extLst>
              <a:ext uri="{FF2B5EF4-FFF2-40B4-BE49-F238E27FC236}">
                <a16:creationId xmlns:a16="http://schemas.microsoft.com/office/drawing/2014/main" id="{54545BFD-A0C0-49C6-B757-6DAC36136EED}"/>
              </a:ext>
            </a:extLst>
          </p:cNvPr>
          <p:cNvSpPr txBox="1"/>
          <p:nvPr userDrawn="1"/>
        </p:nvSpPr>
        <p:spPr>
          <a:xfrm>
            <a:off x="179512" y="123478"/>
            <a:ext cx="1606530" cy="769441"/>
          </a:xfrm>
          <a:prstGeom prst="rect">
            <a:avLst/>
          </a:prstGeom>
          <a:noFill/>
        </p:spPr>
        <p:txBody>
          <a:bodyPr wrap="none" rtlCol="0">
            <a:spAutoFit/>
          </a:bodyPr>
          <a:lstStyle/>
          <a:p>
            <a:r>
              <a:rPr lang="nl-NL" sz="4400" b="1" cap="none" spc="-150" dirty="0" err="1">
                <a:ln w="17780" cmpd="sng">
                  <a:noFill/>
                  <a:prstDash val="solid"/>
                  <a:miter lim="800000"/>
                </a:ln>
                <a:solidFill>
                  <a:schemeClr val="bg1"/>
                </a:soli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solidFill>
                <a:schemeClr val="bg1"/>
              </a:soli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316669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Pad">
    <p:spTree>
      <p:nvGrpSpPr>
        <p:cNvPr id="1" name=""/>
        <p:cNvGrpSpPr/>
        <p:nvPr/>
      </p:nvGrpSpPr>
      <p:grpSpPr>
        <a:xfrm>
          <a:off x="0" y="0"/>
          <a:ext cx="0" cy="0"/>
          <a:chOff x="0" y="0"/>
          <a:chExt cx="0" cy="0"/>
        </a:xfrm>
      </p:grpSpPr>
      <p:pic>
        <p:nvPicPr>
          <p:cNvPr id="6" name="Picture 2" descr="Afbeeldingsresultaat voor child ipad">
            <a:extLst>
              <a:ext uri="{FF2B5EF4-FFF2-40B4-BE49-F238E27FC236}">
                <a16:creationId xmlns:a16="http://schemas.microsoft.com/office/drawing/2014/main" id="{36C101DD-9EED-4528-84B9-C2647DECE0A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133" r="957"/>
          <a:stretch/>
        </p:blipFill>
        <p:spPr bwMode="auto">
          <a:xfrm>
            <a:off x="-2242" y="0"/>
            <a:ext cx="914624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E8114">
              <a:alpha val="60000"/>
            </a:srgbClr>
          </a:solidFill>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nl-NL" dirty="0"/>
          </a:p>
        </p:txBody>
      </p:sp>
      <p:sp>
        <p:nvSpPr>
          <p:cNvPr id="3" name="Content Placeholder 2"/>
          <p:cNvSpPr>
            <a:spLocks noGrp="1"/>
          </p:cNvSpPr>
          <p:nvPr>
            <p:ph idx="1"/>
          </p:nvPr>
        </p:nvSpPr>
        <p:spPr>
          <a:xfrm>
            <a:off x="827584" y="1203598"/>
            <a:ext cx="7488832" cy="2178243"/>
          </a:xfrm>
        </p:spPr>
        <p:txBody>
          <a:bodyPr>
            <a:normAutofit/>
          </a:bodyPr>
          <a:lstStyle>
            <a:lvl1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extBox 8">
            <a:extLst>
              <a:ext uri="{FF2B5EF4-FFF2-40B4-BE49-F238E27FC236}">
                <a16:creationId xmlns:a16="http://schemas.microsoft.com/office/drawing/2014/main" id="{97AEF96F-BD83-4002-9A83-194252DE31EA}"/>
              </a:ext>
            </a:extLst>
          </p:cNvPr>
          <p:cNvSpPr txBox="1"/>
          <p:nvPr userDrawn="1"/>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47136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235480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1" y="3939903"/>
            <a:ext cx="9146240" cy="704194"/>
          </a:xfrm>
          <a:prstGeom prst="rect">
            <a:avLst/>
          </a:prstGeom>
          <a:solidFill>
            <a:srgbClr val="FE8114"/>
          </a:solidFill>
        </p:spPr>
        <p:txBody>
          <a:bodyPr anchor="ctr">
            <a:noAutofit/>
          </a:bodyPr>
          <a:lstStyle/>
          <a:p>
            <a:pPr marL="0" lvl="0"/>
            <a:r>
              <a:rPr lang="en-US"/>
              <a:t>Click to edit Master title style</a:t>
            </a:r>
            <a:endParaRPr lang="nl-NL" dirty="0"/>
          </a:p>
        </p:txBody>
      </p:sp>
      <p:sp>
        <p:nvSpPr>
          <p:cNvPr id="3" name="Text Placeholder 2"/>
          <p:cNvSpPr>
            <a:spLocks noGrp="1"/>
          </p:cNvSpPr>
          <p:nvPr>
            <p:ph type="body" idx="1"/>
          </p:nvPr>
        </p:nvSpPr>
        <p:spPr>
          <a:xfrm>
            <a:off x="827584" y="1059582"/>
            <a:ext cx="7488832" cy="2322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extBox 7"/>
          <p:cNvSpPr txBox="1"/>
          <p:nvPr/>
        </p:nvSpPr>
        <p:spPr>
          <a:xfrm>
            <a:off x="0" y="4876006"/>
            <a:ext cx="9144000" cy="261610"/>
          </a:xfrm>
          <a:prstGeom prst="rect">
            <a:avLst/>
          </a:prstGeom>
          <a:noFill/>
        </p:spPr>
        <p:txBody>
          <a:bodyPr wrap="square" rtlCol="0">
            <a:spAutoFit/>
          </a:bodyPr>
          <a:lstStyle/>
          <a:p>
            <a:pPr algn="ctr"/>
            <a:r>
              <a:rPr lang="nl-NL" sz="1100" dirty="0">
                <a:solidFill>
                  <a:schemeClr val="bg1">
                    <a:lumMod val="50000"/>
                  </a:schemeClr>
                </a:solidFill>
                <a:latin typeface="+mj-lt"/>
                <a:ea typeface="Ebrima" pitchFamily="2" charset="0"/>
                <a:cs typeface="Ebrima" pitchFamily="2" charset="0"/>
              </a:rPr>
              <a:t>Copyright</a:t>
            </a:r>
            <a:r>
              <a:rPr lang="nl-NL" sz="1100" baseline="0" dirty="0">
                <a:solidFill>
                  <a:schemeClr val="bg1">
                    <a:lumMod val="50000"/>
                  </a:schemeClr>
                </a:solidFill>
                <a:latin typeface="+mj-lt"/>
                <a:ea typeface="Ebrima" pitchFamily="2" charset="0"/>
                <a:cs typeface="Ebrima" pitchFamily="2" charset="0"/>
              </a:rPr>
              <a:t> </a:t>
            </a:r>
            <a:r>
              <a:rPr lang="nl-NL" sz="1100" baseline="0">
                <a:solidFill>
                  <a:schemeClr val="bg1">
                    <a:lumMod val="50000"/>
                  </a:schemeClr>
                </a:solidFill>
                <a:latin typeface="+mj-lt"/>
                <a:ea typeface="Ebrima" pitchFamily="2" charset="0"/>
                <a:cs typeface="Ebrima" pitchFamily="2" charset="0"/>
              </a:rPr>
              <a:t>© 2018 </a:t>
            </a:r>
            <a:r>
              <a:rPr lang="nl-NL" sz="1100" baseline="0" dirty="0">
                <a:solidFill>
                  <a:schemeClr val="bg1">
                    <a:lumMod val="50000"/>
                  </a:schemeClr>
                </a:solidFill>
                <a:latin typeface="+mj-lt"/>
                <a:ea typeface="Ebrima" pitchFamily="2" charset="0"/>
                <a:cs typeface="Ebrima" pitchFamily="2" charset="0"/>
              </a:rPr>
              <a:t>Cogix</a:t>
            </a:r>
            <a:endParaRPr lang="nl-NL" sz="1100" dirty="0">
              <a:solidFill>
                <a:schemeClr val="bg1">
                  <a:lumMod val="50000"/>
                </a:schemeClr>
              </a:solidFill>
              <a:latin typeface="+mj-lt"/>
              <a:ea typeface="Ebrima" pitchFamily="2" charset="0"/>
              <a:cs typeface="Ebrima" pitchFamily="2" charset="0"/>
            </a:endParaRPr>
          </a:p>
        </p:txBody>
      </p:sp>
      <p:sp>
        <p:nvSpPr>
          <p:cNvPr id="11" name="TextBox 10"/>
          <p:cNvSpPr txBox="1"/>
          <p:nvPr/>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1908972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8" r:id="rId3"/>
    <p:sldLayoutId id="2147483679" r:id="rId4"/>
    <p:sldLayoutId id="2147483680" r:id="rId5"/>
    <p:sldLayoutId id="2147483682" r:id="rId6"/>
    <p:sldLayoutId id="2147483683" r:id="rId7"/>
    <p:sldLayoutId id="2147483684" r:id="rId8"/>
    <p:sldLayoutId id="2147483676" r:id="rId9"/>
    <p:sldLayoutId id="2147483681"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lang="nl-NL" sz="2800" kern="1200" smtClean="0">
          <a:solidFill>
            <a:sysClr val="windowText" lastClr="000000"/>
          </a:solidFill>
          <a:latin typeface="+mj-lt"/>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mj-lt"/>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mj-lt"/>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2">
              <a:lumMod val="75000"/>
            </a:schemeClr>
          </a:solidFill>
          <a:latin typeface="+mj-lt"/>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2">
              <a:lumMod val="75000"/>
            </a:schemeClr>
          </a:solidFill>
          <a:latin typeface="+mj-lt"/>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2">
              <a:lumMod val="75000"/>
            </a:schemeClr>
          </a:solidFill>
          <a:latin typeface="+mj-lt"/>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1" y="3939903"/>
            <a:ext cx="9146240" cy="704194"/>
          </a:xfrm>
          <a:prstGeom prst="rect">
            <a:avLst/>
          </a:prstGeom>
          <a:solidFill>
            <a:srgbClr val="FE8114"/>
          </a:solidFill>
        </p:spPr>
        <p:txBody>
          <a:bodyPr anchor="ctr">
            <a:noAutofit/>
          </a:bodyPr>
          <a:lstStyle/>
          <a:p>
            <a:pPr marL="0" lvl="0"/>
            <a:r>
              <a:rPr lang="nl-NL"/>
              <a:t>Klik om stijl te bewerken</a:t>
            </a:r>
            <a:endParaRPr lang="nl-NL" dirty="0"/>
          </a:p>
        </p:txBody>
      </p:sp>
      <p:sp>
        <p:nvSpPr>
          <p:cNvPr id="3" name="Text Placeholder 2"/>
          <p:cNvSpPr>
            <a:spLocks noGrp="1"/>
          </p:cNvSpPr>
          <p:nvPr>
            <p:ph type="body" idx="1"/>
          </p:nvPr>
        </p:nvSpPr>
        <p:spPr>
          <a:xfrm>
            <a:off x="827584" y="1059582"/>
            <a:ext cx="7488832" cy="2322259"/>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extBox 7"/>
          <p:cNvSpPr txBox="1"/>
          <p:nvPr/>
        </p:nvSpPr>
        <p:spPr>
          <a:xfrm>
            <a:off x="0" y="4876006"/>
            <a:ext cx="9144000" cy="261610"/>
          </a:xfrm>
          <a:prstGeom prst="rect">
            <a:avLst/>
          </a:prstGeom>
          <a:noFill/>
        </p:spPr>
        <p:txBody>
          <a:bodyPr wrap="square" rtlCol="0">
            <a:spAutoFit/>
          </a:bodyPr>
          <a:lstStyle/>
          <a:p>
            <a:pPr algn="ctr"/>
            <a:r>
              <a:rPr lang="nl-NL" sz="1100" dirty="0">
                <a:solidFill>
                  <a:schemeClr val="bg1">
                    <a:lumMod val="50000"/>
                  </a:schemeClr>
                </a:solidFill>
                <a:latin typeface="+mj-lt"/>
                <a:ea typeface="Ebrima" pitchFamily="2" charset="0"/>
                <a:cs typeface="Ebrima" pitchFamily="2" charset="0"/>
              </a:rPr>
              <a:t>Copyright</a:t>
            </a:r>
            <a:r>
              <a:rPr lang="nl-NL" sz="1100" baseline="0" dirty="0">
                <a:solidFill>
                  <a:schemeClr val="bg1">
                    <a:lumMod val="50000"/>
                  </a:schemeClr>
                </a:solidFill>
                <a:latin typeface="+mj-lt"/>
                <a:ea typeface="Ebrima" pitchFamily="2" charset="0"/>
                <a:cs typeface="Ebrima" pitchFamily="2" charset="0"/>
              </a:rPr>
              <a:t> </a:t>
            </a:r>
            <a:r>
              <a:rPr lang="nl-NL" sz="1100" baseline="0">
                <a:solidFill>
                  <a:schemeClr val="bg1">
                    <a:lumMod val="50000"/>
                  </a:schemeClr>
                </a:solidFill>
                <a:latin typeface="+mj-lt"/>
                <a:ea typeface="Ebrima" pitchFamily="2" charset="0"/>
                <a:cs typeface="Ebrima" pitchFamily="2" charset="0"/>
              </a:rPr>
              <a:t>© 2018 </a:t>
            </a:r>
            <a:r>
              <a:rPr lang="nl-NL" sz="1100" baseline="0" dirty="0">
                <a:solidFill>
                  <a:schemeClr val="bg1">
                    <a:lumMod val="50000"/>
                  </a:schemeClr>
                </a:solidFill>
                <a:latin typeface="+mj-lt"/>
                <a:ea typeface="Ebrima" pitchFamily="2" charset="0"/>
                <a:cs typeface="Ebrima" pitchFamily="2" charset="0"/>
              </a:rPr>
              <a:t>Cogix</a:t>
            </a:r>
            <a:endParaRPr lang="nl-NL" sz="1100" dirty="0">
              <a:solidFill>
                <a:schemeClr val="bg1">
                  <a:lumMod val="50000"/>
                </a:schemeClr>
              </a:solidFill>
              <a:latin typeface="+mj-lt"/>
              <a:ea typeface="Ebrima" pitchFamily="2" charset="0"/>
              <a:cs typeface="Ebrima" pitchFamily="2" charset="0"/>
            </a:endParaRPr>
          </a:p>
        </p:txBody>
      </p:sp>
      <p:sp>
        <p:nvSpPr>
          <p:cNvPr id="11" name="TextBox 10"/>
          <p:cNvSpPr txBox="1"/>
          <p:nvPr/>
        </p:nvSpPr>
        <p:spPr>
          <a:xfrm>
            <a:off x="179512" y="123479"/>
            <a:ext cx="1606530" cy="769441"/>
          </a:xfrm>
          <a:prstGeom prst="rect">
            <a:avLst/>
          </a:prstGeom>
          <a:noFill/>
        </p:spPr>
        <p:txBody>
          <a:bodyPr wrap="none" rtlCol="0">
            <a:spAutoFit/>
          </a:bodyPr>
          <a:lstStyle/>
          <a:p>
            <a:r>
              <a:rPr lang="nl-NL" sz="4400" b="1" cap="none" spc="-150" dirty="0" err="1">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rPr>
              <a:t>Cogix</a:t>
            </a:r>
            <a:endParaRPr lang="nl-NL" sz="4400" b="1" cap="none" spc="-15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959888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lang="nl-NL" sz="2800" kern="1200" smtClean="0">
          <a:solidFill>
            <a:sysClr val="windowText" lastClr="000000"/>
          </a:solidFill>
          <a:latin typeface="+mj-lt"/>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mj-lt"/>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2">
              <a:lumMod val="75000"/>
            </a:schemeClr>
          </a:solidFill>
          <a:latin typeface="+mj-lt"/>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2">
              <a:lumMod val="75000"/>
            </a:schemeClr>
          </a:solidFill>
          <a:latin typeface="+mj-lt"/>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2">
              <a:lumMod val="75000"/>
            </a:schemeClr>
          </a:solidFill>
          <a:latin typeface="+mj-lt"/>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2">
              <a:lumMod val="75000"/>
            </a:schemeClr>
          </a:solidFill>
          <a:latin typeface="+mj-lt"/>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D3A12-5166-441C-A6D4-62732B546558}"/>
              </a:ext>
            </a:extLst>
          </p:cNvPr>
          <p:cNvSpPr>
            <a:spLocks noGrp="1"/>
          </p:cNvSpPr>
          <p:nvPr>
            <p:ph type="title"/>
          </p:nvPr>
        </p:nvSpPr>
        <p:spPr>
          <a:xfrm>
            <a:off x="5436096" y="3795886"/>
            <a:ext cx="3323034" cy="365082"/>
          </a:xfrm>
        </p:spPr>
        <p:txBody>
          <a:bodyPr/>
          <a:lstStyle/>
          <a:p>
            <a:r>
              <a:rPr lang="en-US" dirty="0" err="1">
                <a:solidFill>
                  <a:schemeClr val="tx1"/>
                </a:solidFill>
              </a:rPr>
              <a:t>Sessie</a:t>
            </a:r>
            <a:r>
              <a:rPr lang="en-US" dirty="0">
                <a:solidFill>
                  <a:schemeClr val="tx1"/>
                </a:solidFill>
              </a:rPr>
              <a:t> GEEL:</a:t>
            </a:r>
            <a:br>
              <a:rPr lang="en-US" dirty="0">
                <a:solidFill>
                  <a:schemeClr val="tx1"/>
                </a:solidFill>
              </a:rPr>
            </a:br>
            <a:r>
              <a:rPr lang="en-US" dirty="0">
                <a:solidFill>
                  <a:schemeClr val="tx1"/>
                </a:solidFill>
              </a:rPr>
              <a:t>“</a:t>
            </a:r>
            <a:r>
              <a:rPr lang="en-US" dirty="0" err="1">
                <a:solidFill>
                  <a:schemeClr val="tx1"/>
                </a:solidFill>
              </a:rPr>
              <a:t>Bestuursformatieplan</a:t>
            </a:r>
            <a:r>
              <a:rPr lang="en-US" dirty="0">
                <a:solidFill>
                  <a:schemeClr val="tx1"/>
                </a:solidFill>
              </a:rPr>
              <a:t>”</a:t>
            </a:r>
            <a:br>
              <a:rPr lang="en-US" dirty="0">
                <a:solidFill>
                  <a:schemeClr val="tx1"/>
                </a:solidFill>
              </a:rPr>
            </a:br>
            <a:r>
              <a:rPr lang="en-US" i="1" dirty="0">
                <a:solidFill>
                  <a:schemeClr val="tx1"/>
                </a:solidFill>
              </a:rPr>
              <a:t>Sylvia van Dijk</a:t>
            </a:r>
            <a:endParaRPr lang="en-GB" dirty="0"/>
          </a:p>
        </p:txBody>
      </p:sp>
    </p:spTree>
    <p:extLst>
      <p:ext uri="{BB962C8B-B14F-4D97-AF65-F5344CB8AC3E}">
        <p14:creationId xmlns:p14="http://schemas.microsoft.com/office/powerpoint/2010/main" val="26270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69C31-0122-4F71-BE5B-0723807AD03E}"/>
              </a:ext>
            </a:extLst>
          </p:cNvPr>
          <p:cNvSpPr>
            <a:spLocks noGrp="1"/>
          </p:cNvSpPr>
          <p:nvPr>
            <p:ph type="title"/>
          </p:nvPr>
        </p:nvSpPr>
        <p:spPr/>
        <p:txBody>
          <a:bodyPr/>
          <a:lstStyle/>
          <a:p>
            <a:r>
              <a:rPr lang="nl-NL" dirty="0"/>
              <a:t>Overige gegevens VO</a:t>
            </a:r>
          </a:p>
        </p:txBody>
      </p:sp>
      <p:sp>
        <p:nvSpPr>
          <p:cNvPr id="3" name="Tijdelijke aanduiding voor inhoud 2">
            <a:extLst>
              <a:ext uri="{FF2B5EF4-FFF2-40B4-BE49-F238E27FC236}">
                <a16:creationId xmlns:a16="http://schemas.microsoft.com/office/drawing/2014/main" id="{C88F521D-E812-4F61-8C49-968F1668057B}"/>
              </a:ext>
            </a:extLst>
          </p:cNvPr>
          <p:cNvSpPr>
            <a:spLocks noGrp="1"/>
          </p:cNvSpPr>
          <p:nvPr>
            <p:ph idx="1"/>
          </p:nvPr>
        </p:nvSpPr>
        <p:spPr/>
        <p:txBody>
          <a:bodyPr/>
          <a:lstStyle/>
          <a:p>
            <a:r>
              <a:rPr lang="nl-NL" dirty="0"/>
              <a:t>Functiebouwhuis</a:t>
            </a:r>
          </a:p>
          <a:p>
            <a:r>
              <a:rPr lang="nl-NL" dirty="0"/>
              <a:t>Structureel of tijdelijk</a:t>
            </a:r>
          </a:p>
          <a:p>
            <a:endParaRPr lang="nl-NL" dirty="0"/>
          </a:p>
          <a:p>
            <a:endParaRPr lang="nl-NL" dirty="0"/>
          </a:p>
          <a:p>
            <a:endParaRPr lang="nl-NL" dirty="0"/>
          </a:p>
        </p:txBody>
      </p:sp>
    </p:spTree>
    <p:extLst>
      <p:ext uri="{BB962C8B-B14F-4D97-AF65-F5344CB8AC3E}">
        <p14:creationId xmlns:p14="http://schemas.microsoft.com/office/powerpoint/2010/main" val="333118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E0903-E9DB-4E49-9CBA-8B9B6D21ADD6}"/>
              </a:ext>
            </a:extLst>
          </p:cNvPr>
          <p:cNvSpPr>
            <a:spLocks noGrp="1"/>
          </p:cNvSpPr>
          <p:nvPr>
            <p:ph type="title"/>
          </p:nvPr>
        </p:nvSpPr>
        <p:spPr/>
        <p:txBody>
          <a:bodyPr/>
          <a:lstStyle/>
          <a:p>
            <a:r>
              <a:rPr lang="nl-NL" dirty="0"/>
              <a:t>Functiemix</a:t>
            </a:r>
          </a:p>
        </p:txBody>
      </p:sp>
      <p:pic>
        <p:nvPicPr>
          <p:cNvPr id="4" name="Tijdelijke aanduiding voor inhoud 3">
            <a:extLst>
              <a:ext uri="{FF2B5EF4-FFF2-40B4-BE49-F238E27FC236}">
                <a16:creationId xmlns:a16="http://schemas.microsoft.com/office/drawing/2014/main" id="{D4E9BCB8-B88B-413A-89E3-3CAFA93662D0}"/>
              </a:ext>
            </a:extLst>
          </p:cNvPr>
          <p:cNvPicPr>
            <a:picLocks noGrp="1" noChangeAspect="1"/>
          </p:cNvPicPr>
          <p:nvPr>
            <p:ph idx="1"/>
          </p:nvPr>
        </p:nvPicPr>
        <p:blipFill>
          <a:blip r:embed="rId2"/>
          <a:stretch>
            <a:fillRect/>
          </a:stretch>
        </p:blipFill>
        <p:spPr>
          <a:xfrm>
            <a:off x="3131837" y="771548"/>
            <a:ext cx="3241714" cy="3067428"/>
          </a:xfrm>
          <a:prstGeom prst="rect">
            <a:avLst/>
          </a:prstGeom>
        </p:spPr>
      </p:pic>
    </p:spTree>
    <p:extLst>
      <p:ext uri="{BB962C8B-B14F-4D97-AF65-F5344CB8AC3E}">
        <p14:creationId xmlns:p14="http://schemas.microsoft.com/office/powerpoint/2010/main" val="160509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39653-E2F2-47A3-AEBB-5D4B1760087B}"/>
              </a:ext>
            </a:extLst>
          </p:cNvPr>
          <p:cNvSpPr>
            <a:spLocks noGrp="1"/>
          </p:cNvSpPr>
          <p:nvPr>
            <p:ph type="title"/>
          </p:nvPr>
        </p:nvSpPr>
        <p:spPr/>
        <p:txBody>
          <a:bodyPr/>
          <a:lstStyle/>
          <a:p>
            <a:r>
              <a:rPr lang="en-GB" dirty="0" err="1"/>
              <a:t>Belangrijkste</a:t>
            </a:r>
            <a:r>
              <a:rPr lang="en-GB" dirty="0"/>
              <a:t> </a:t>
            </a:r>
            <a:r>
              <a:rPr lang="en-GB" dirty="0" err="1"/>
              <a:t>uitkomsten</a:t>
            </a:r>
            <a:endParaRPr lang="en-GB" dirty="0"/>
          </a:p>
        </p:txBody>
      </p:sp>
      <p:sp>
        <p:nvSpPr>
          <p:cNvPr id="5" name="Content Placeholder 4">
            <a:extLst>
              <a:ext uri="{FF2B5EF4-FFF2-40B4-BE49-F238E27FC236}">
                <a16:creationId xmlns:a16="http://schemas.microsoft.com/office/drawing/2014/main" id="{C7713FE9-5B90-40FD-886E-0B98458E880F}"/>
              </a:ext>
            </a:extLst>
          </p:cNvPr>
          <p:cNvSpPr>
            <a:spLocks noGrp="1"/>
          </p:cNvSpPr>
          <p:nvPr>
            <p:ph idx="1"/>
          </p:nvPr>
        </p:nvSpPr>
        <p:spPr>
          <a:xfrm>
            <a:off x="827584" y="1059582"/>
            <a:ext cx="7488832" cy="2808312"/>
          </a:xfrm>
        </p:spPr>
        <p:txBody>
          <a:bodyPr>
            <a:normAutofit fontScale="32500" lnSpcReduction="20000"/>
          </a:bodyPr>
          <a:lstStyle/>
          <a:p>
            <a:pPr marL="0" indent="0">
              <a:buNone/>
            </a:pPr>
            <a:r>
              <a:rPr lang="nl-NL" b="1" dirty="0"/>
              <a:t>Waarvoor gebruiken jullie het scherm BFP?</a:t>
            </a:r>
            <a:endParaRPr lang="nl-NL" dirty="0"/>
          </a:p>
          <a:p>
            <a:pPr lvl="0"/>
            <a:r>
              <a:rPr lang="nl-NL" dirty="0"/>
              <a:t>Bespreking met vakbond</a:t>
            </a:r>
          </a:p>
          <a:p>
            <a:pPr lvl="0"/>
            <a:r>
              <a:rPr lang="nl-NL" dirty="0"/>
              <a:t>Formatieplanning komend schooljaar</a:t>
            </a:r>
          </a:p>
          <a:p>
            <a:pPr marL="0" indent="0">
              <a:buNone/>
            </a:pPr>
            <a:endParaRPr lang="nl-NL" b="1" dirty="0"/>
          </a:p>
          <a:p>
            <a:pPr marL="0" indent="0">
              <a:buNone/>
            </a:pPr>
            <a:r>
              <a:rPr lang="nl-NL" b="1" dirty="0"/>
              <a:t>WENSEN </a:t>
            </a:r>
            <a:endParaRPr lang="nl-NL" dirty="0"/>
          </a:p>
          <a:p>
            <a:pPr lvl="0"/>
            <a:r>
              <a:rPr lang="nl-NL" dirty="0"/>
              <a:t>Overzicht bruto netto FTE</a:t>
            </a:r>
          </a:p>
          <a:p>
            <a:pPr lvl="0"/>
            <a:r>
              <a:rPr lang="nl-NL" dirty="0"/>
              <a:t>Normen per onderwijstype</a:t>
            </a:r>
          </a:p>
          <a:p>
            <a:pPr lvl="0"/>
            <a:r>
              <a:rPr lang="nl-NL" dirty="0"/>
              <a:t>Normen per kostenplaats</a:t>
            </a:r>
          </a:p>
          <a:p>
            <a:pPr lvl="0"/>
            <a:r>
              <a:rPr lang="nl-NL" dirty="0"/>
              <a:t>Diverse kadernormen</a:t>
            </a:r>
          </a:p>
          <a:p>
            <a:pPr lvl="0"/>
            <a:r>
              <a:rPr lang="nl-NL" dirty="0"/>
              <a:t>GPL, oude methode van verdeling van formatie, maar het blijkt dat nog best veel besturen voor de formatie rekenen met een GPL</a:t>
            </a:r>
          </a:p>
          <a:p>
            <a:pPr lvl="0"/>
            <a:r>
              <a:rPr lang="nl-NL" dirty="0"/>
              <a:t>Gewogen fte bij werken met GPL, bv LC = 1,3 LA</a:t>
            </a:r>
          </a:p>
          <a:p>
            <a:pPr lvl="0"/>
            <a:r>
              <a:rPr lang="nl-NL" dirty="0"/>
              <a:t>BFP zelf ‘inrichten’ dmv opties (vinkjes aan of uit zetten)</a:t>
            </a:r>
          </a:p>
          <a:p>
            <a:pPr lvl="0"/>
            <a:r>
              <a:rPr lang="nl-NL" dirty="0"/>
              <a:t>Als je zelf financieel inricht, kun je niet alle gegevens inzichtelijk maken (bv resultaat MI ook inzichtelijk) </a:t>
            </a:r>
          </a:p>
          <a:p>
            <a:pPr lvl="0"/>
            <a:r>
              <a:rPr lang="nl-NL" dirty="0"/>
              <a:t>Eventueel zelf kengetallen toevoegen</a:t>
            </a:r>
          </a:p>
          <a:p>
            <a:pPr lvl="0"/>
            <a:r>
              <a:rPr lang="nl-NL" dirty="0"/>
              <a:t>Begroting op t-1, BFP op t=0 </a:t>
            </a:r>
          </a:p>
          <a:p>
            <a:pPr lvl="0"/>
            <a:r>
              <a:rPr lang="nl-NL" dirty="0"/>
              <a:t>Inzoomen op functies voor meerdere jaren, bv hoeveel FTE concierge voor de komende jaren</a:t>
            </a:r>
          </a:p>
          <a:p>
            <a:pPr lvl="0"/>
            <a:r>
              <a:rPr lang="nl-NL" dirty="0"/>
              <a:t>Leeftijdscategorieen tonen (staan al in cogix bij GGL), man vrouw ook tonen in tabel</a:t>
            </a:r>
          </a:p>
          <a:p>
            <a:pPr lvl="0"/>
            <a:r>
              <a:rPr lang="nl-NL" dirty="0"/>
              <a:t>Koppeling met Foleta VO</a:t>
            </a:r>
          </a:p>
          <a:p>
            <a:pPr lvl="0"/>
            <a:r>
              <a:rPr lang="nl-NL" dirty="0"/>
              <a:t>Taakbeleid PO toevoegen</a:t>
            </a:r>
          </a:p>
          <a:p>
            <a:endParaRPr lang="nl-NL" dirty="0"/>
          </a:p>
          <a:p>
            <a:pPr marL="0" indent="0">
              <a:buNone/>
            </a:pPr>
            <a:r>
              <a:rPr lang="nl-NL" dirty="0"/>
              <a:t>(Op verzoek is een bestuursformatieplan in te zien, als voorbeeld.) </a:t>
            </a:r>
          </a:p>
        </p:txBody>
      </p:sp>
    </p:spTree>
    <p:extLst>
      <p:ext uri="{BB962C8B-B14F-4D97-AF65-F5344CB8AC3E}">
        <p14:creationId xmlns:p14="http://schemas.microsoft.com/office/powerpoint/2010/main" val="380059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39653-E2F2-47A3-AEBB-5D4B1760087B}"/>
              </a:ext>
            </a:extLst>
          </p:cNvPr>
          <p:cNvSpPr>
            <a:spLocks noGrp="1"/>
          </p:cNvSpPr>
          <p:nvPr>
            <p:ph type="title"/>
          </p:nvPr>
        </p:nvSpPr>
        <p:spPr/>
        <p:txBody>
          <a:bodyPr/>
          <a:lstStyle/>
          <a:p>
            <a:r>
              <a:rPr lang="en-GB" dirty="0" err="1"/>
              <a:t>Belangrijkste</a:t>
            </a:r>
            <a:r>
              <a:rPr lang="en-GB" dirty="0"/>
              <a:t> </a:t>
            </a:r>
            <a:r>
              <a:rPr lang="en-GB" dirty="0" err="1"/>
              <a:t>uitkomsten</a:t>
            </a:r>
            <a:endParaRPr lang="en-GB" dirty="0"/>
          </a:p>
        </p:txBody>
      </p:sp>
      <p:sp>
        <p:nvSpPr>
          <p:cNvPr id="5" name="Content Placeholder 4">
            <a:extLst>
              <a:ext uri="{FF2B5EF4-FFF2-40B4-BE49-F238E27FC236}">
                <a16:creationId xmlns:a16="http://schemas.microsoft.com/office/drawing/2014/main" id="{C7713FE9-5B90-40FD-886E-0B98458E880F}"/>
              </a:ext>
            </a:extLst>
          </p:cNvPr>
          <p:cNvSpPr>
            <a:spLocks noGrp="1"/>
          </p:cNvSpPr>
          <p:nvPr>
            <p:ph idx="1"/>
          </p:nvPr>
        </p:nvSpPr>
        <p:spPr>
          <a:xfrm>
            <a:off x="827584" y="1059582"/>
            <a:ext cx="7488832" cy="2808312"/>
          </a:xfrm>
        </p:spPr>
        <p:txBody>
          <a:bodyPr>
            <a:normAutofit fontScale="40000" lnSpcReduction="20000"/>
          </a:bodyPr>
          <a:lstStyle/>
          <a:p>
            <a:pPr marL="0" indent="0">
              <a:buNone/>
            </a:pPr>
            <a:r>
              <a:rPr lang="nl-NL" b="1" dirty="0"/>
              <a:t>TIPS BFP</a:t>
            </a:r>
            <a:endParaRPr lang="nl-NL" dirty="0"/>
          </a:p>
          <a:p>
            <a:pPr lvl="0"/>
            <a:r>
              <a:rPr lang="nl-NL" dirty="0"/>
              <a:t>Bij krimp kan een negatieve vacature opgenomen worden in de formatieplanning </a:t>
            </a:r>
          </a:p>
          <a:p>
            <a:pPr lvl="0"/>
            <a:r>
              <a:rPr lang="nl-NL" dirty="0"/>
              <a:t>Categoriseren van meerdere functies, niet alleen DIR, OP en OOP. Onderverdeling binnen deze categorieën is mogelijk</a:t>
            </a:r>
          </a:p>
          <a:p>
            <a:pPr lvl="0"/>
            <a:r>
              <a:rPr lang="nl-NL" dirty="0"/>
              <a:t>Drill down tot op medewerkerniveau is mogelijk in tabblad Personeel per jaar</a:t>
            </a:r>
          </a:p>
          <a:p>
            <a:pPr marL="0" indent="0">
              <a:buNone/>
            </a:pPr>
            <a:endParaRPr lang="nl-NL" dirty="0"/>
          </a:p>
          <a:p>
            <a:pPr marL="0" indent="0">
              <a:buNone/>
            </a:pPr>
            <a:r>
              <a:rPr lang="nl-NL" b="1" dirty="0"/>
              <a:t>OVERIGE WENSEN</a:t>
            </a:r>
            <a:endParaRPr lang="nl-NL" dirty="0"/>
          </a:p>
          <a:p>
            <a:r>
              <a:rPr lang="nl-NL" dirty="0"/>
              <a:t>Inzoomen tot op factuurniveau, zowel bij invoerschermen als bij maandrapportage</a:t>
            </a:r>
          </a:p>
          <a:p>
            <a:r>
              <a:rPr lang="nl-NL" b="1" dirty="0"/>
              <a:t>Maandrapportage Personeel: </a:t>
            </a:r>
            <a:br>
              <a:rPr lang="nl-NL" b="1" dirty="0"/>
            </a:br>
            <a:r>
              <a:rPr lang="nl-NL" dirty="0"/>
              <a:t>Afwijkingen met een % en kleurtje aangeven, net zoals bij maandrapportage financieel</a:t>
            </a:r>
          </a:p>
          <a:p>
            <a:r>
              <a:rPr lang="nl-NL" b="1" dirty="0"/>
              <a:t>Indienen:</a:t>
            </a:r>
            <a:br>
              <a:rPr lang="nl-NL" b="1" dirty="0"/>
            </a:br>
            <a:r>
              <a:rPr lang="nl-NL" dirty="0"/>
              <a:t>Tussen het indienen en goedkeuren van de begroting mogen gebruikers geen wijzigingen meer aanbrengen. De autorisatie van gebruikers kan gewijzigd worden naar lezen. Nadeel hiervan is dat de gegevens van blauwe schermen niet meer zichtbaar zijn, alleen nog de rapportages. </a:t>
            </a:r>
          </a:p>
          <a:p>
            <a:pPr marL="0" indent="0">
              <a:buNone/>
            </a:pPr>
            <a:endParaRPr lang="nl-NL" dirty="0"/>
          </a:p>
          <a:p>
            <a:pPr marL="0" indent="0">
              <a:buNone/>
            </a:pPr>
            <a:r>
              <a:rPr lang="nl-NL" b="1" dirty="0"/>
              <a:t>OVERIGE TIPS</a:t>
            </a:r>
            <a:endParaRPr lang="nl-NL" dirty="0"/>
          </a:p>
          <a:p>
            <a:pPr lvl="0"/>
            <a:r>
              <a:rPr lang="nl-NL" dirty="0"/>
              <a:t>Rapportage inrichten vlgs ljp met vinkje overige personeelskosten</a:t>
            </a:r>
          </a:p>
          <a:p>
            <a:pPr lvl="0"/>
            <a:r>
              <a:rPr lang="nl-NL" dirty="0"/>
              <a:t>Autorisatie per gebruiker van schrijven naar lezen zetten of via helpdesk van decentraal naar decentraal view</a:t>
            </a:r>
          </a:p>
          <a:p>
            <a:endParaRPr lang="en-GB" dirty="0"/>
          </a:p>
        </p:txBody>
      </p:sp>
    </p:spTree>
    <p:extLst>
      <p:ext uri="{BB962C8B-B14F-4D97-AF65-F5344CB8AC3E}">
        <p14:creationId xmlns:p14="http://schemas.microsoft.com/office/powerpoint/2010/main" val="21051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39653-E2F2-47A3-AEBB-5D4B1760087B}"/>
              </a:ext>
            </a:extLst>
          </p:cNvPr>
          <p:cNvSpPr>
            <a:spLocks noGrp="1"/>
          </p:cNvSpPr>
          <p:nvPr>
            <p:ph type="title"/>
          </p:nvPr>
        </p:nvSpPr>
        <p:spPr/>
        <p:txBody>
          <a:bodyPr/>
          <a:lstStyle/>
          <a:p>
            <a:r>
              <a:rPr lang="en-GB" dirty="0"/>
              <a:t>Doel van </a:t>
            </a:r>
            <a:r>
              <a:rPr lang="en-GB" dirty="0" err="1"/>
              <a:t>deze</a:t>
            </a:r>
            <a:r>
              <a:rPr lang="en-GB" dirty="0"/>
              <a:t> </a:t>
            </a:r>
            <a:r>
              <a:rPr lang="en-GB" dirty="0" err="1"/>
              <a:t>sessie</a:t>
            </a:r>
            <a:endParaRPr lang="en-GB" dirty="0"/>
          </a:p>
        </p:txBody>
      </p:sp>
      <p:sp>
        <p:nvSpPr>
          <p:cNvPr id="5" name="Content Placeholder 4">
            <a:extLst>
              <a:ext uri="{FF2B5EF4-FFF2-40B4-BE49-F238E27FC236}">
                <a16:creationId xmlns:a16="http://schemas.microsoft.com/office/drawing/2014/main" id="{C7713FE9-5B90-40FD-886E-0B98458E880F}"/>
              </a:ext>
            </a:extLst>
          </p:cNvPr>
          <p:cNvSpPr>
            <a:spLocks noGrp="1"/>
          </p:cNvSpPr>
          <p:nvPr>
            <p:ph idx="1"/>
          </p:nvPr>
        </p:nvSpPr>
        <p:spPr/>
        <p:txBody>
          <a:bodyPr>
            <a:normAutofit fontScale="92500" lnSpcReduction="10000"/>
          </a:bodyPr>
          <a:lstStyle/>
          <a:p>
            <a:pPr marL="0" indent="0">
              <a:buNone/>
            </a:pPr>
            <a:r>
              <a:rPr lang="en-GB" dirty="0" err="1"/>
              <a:t>Antwoorden</a:t>
            </a:r>
            <a:r>
              <a:rPr lang="en-GB" dirty="0"/>
              <a:t> op de </a:t>
            </a:r>
            <a:r>
              <a:rPr lang="en-GB" dirty="0" err="1"/>
              <a:t>volgende</a:t>
            </a:r>
            <a:r>
              <a:rPr lang="en-GB" dirty="0"/>
              <a:t> </a:t>
            </a:r>
            <a:r>
              <a:rPr lang="en-GB" dirty="0" err="1"/>
              <a:t>vragen</a:t>
            </a:r>
            <a:r>
              <a:rPr lang="en-GB" dirty="0"/>
              <a:t>:</a:t>
            </a:r>
          </a:p>
          <a:p>
            <a:r>
              <a:rPr lang="en-GB" dirty="0" err="1"/>
              <a:t>Waarvoor</a:t>
            </a:r>
            <a:r>
              <a:rPr lang="en-GB" dirty="0"/>
              <a:t> </a:t>
            </a:r>
            <a:r>
              <a:rPr lang="en-GB" dirty="0" err="1"/>
              <a:t>gebruik</a:t>
            </a:r>
            <a:r>
              <a:rPr lang="en-GB" dirty="0"/>
              <a:t> </a:t>
            </a:r>
            <a:r>
              <a:rPr lang="en-GB" dirty="0" err="1"/>
              <a:t>je</a:t>
            </a:r>
            <a:r>
              <a:rPr lang="en-GB" dirty="0"/>
              <a:t> het BFP?</a:t>
            </a:r>
          </a:p>
          <a:p>
            <a:r>
              <a:rPr lang="en-GB" dirty="0"/>
              <a:t>PO </a:t>
            </a:r>
            <a:r>
              <a:rPr lang="en-GB" dirty="0" err="1"/>
              <a:t>en</a:t>
            </a:r>
            <a:r>
              <a:rPr lang="en-GB" dirty="0"/>
              <a:t> VO?</a:t>
            </a:r>
          </a:p>
          <a:p>
            <a:r>
              <a:rPr lang="en-GB" dirty="0"/>
              <a:t>Wat </a:t>
            </a:r>
            <a:r>
              <a:rPr lang="en-GB" dirty="0" err="1"/>
              <a:t>gebruik</a:t>
            </a:r>
            <a:r>
              <a:rPr lang="en-GB" dirty="0"/>
              <a:t> </a:t>
            </a:r>
            <a:r>
              <a:rPr lang="en-GB" dirty="0" err="1"/>
              <a:t>je</a:t>
            </a:r>
            <a:r>
              <a:rPr lang="en-GB" dirty="0"/>
              <a:t> </a:t>
            </a:r>
            <a:r>
              <a:rPr lang="en-GB" dirty="0" err="1"/>
              <a:t>wel</a:t>
            </a:r>
            <a:r>
              <a:rPr lang="en-GB" dirty="0"/>
              <a:t> </a:t>
            </a:r>
            <a:r>
              <a:rPr lang="en-GB" dirty="0" err="1"/>
              <a:t>en</a:t>
            </a:r>
            <a:r>
              <a:rPr lang="en-GB" dirty="0"/>
              <a:t> wat </a:t>
            </a:r>
            <a:r>
              <a:rPr lang="en-GB" dirty="0" err="1"/>
              <a:t>gebruik</a:t>
            </a:r>
            <a:r>
              <a:rPr lang="en-GB" dirty="0"/>
              <a:t> </a:t>
            </a:r>
            <a:r>
              <a:rPr lang="en-GB" dirty="0" err="1"/>
              <a:t>je</a:t>
            </a:r>
            <a:r>
              <a:rPr lang="en-GB" dirty="0"/>
              <a:t> </a:t>
            </a:r>
            <a:r>
              <a:rPr lang="en-GB" dirty="0" err="1"/>
              <a:t>niet</a:t>
            </a:r>
            <a:r>
              <a:rPr lang="en-GB" dirty="0"/>
              <a:t>?</a:t>
            </a:r>
          </a:p>
          <a:p>
            <a:r>
              <a:rPr lang="en-GB" dirty="0"/>
              <a:t>Wat mis </a:t>
            </a:r>
            <a:r>
              <a:rPr lang="en-GB" dirty="0" err="1"/>
              <a:t>je</a:t>
            </a:r>
            <a:r>
              <a:rPr lang="en-GB" dirty="0"/>
              <a:t>?</a:t>
            </a:r>
          </a:p>
          <a:p>
            <a:r>
              <a:rPr lang="en-GB" dirty="0"/>
              <a:t>Hoe </a:t>
            </a:r>
            <a:r>
              <a:rPr lang="en-GB" dirty="0" err="1"/>
              <a:t>zou</a:t>
            </a:r>
            <a:r>
              <a:rPr lang="en-GB" dirty="0"/>
              <a:t> </a:t>
            </a:r>
            <a:r>
              <a:rPr lang="en-GB" dirty="0" err="1"/>
              <a:t>je</a:t>
            </a:r>
            <a:r>
              <a:rPr lang="en-GB" dirty="0"/>
              <a:t> het </a:t>
            </a:r>
            <a:r>
              <a:rPr lang="en-GB" dirty="0" err="1"/>
              <a:t>visueel</a:t>
            </a:r>
            <a:r>
              <a:rPr lang="en-GB" dirty="0"/>
              <a:t> </a:t>
            </a:r>
            <a:r>
              <a:rPr lang="en-GB" dirty="0" err="1"/>
              <a:t>willen</a:t>
            </a:r>
            <a:r>
              <a:rPr lang="en-GB" dirty="0"/>
              <a:t> </a:t>
            </a:r>
            <a:r>
              <a:rPr lang="en-GB" dirty="0" err="1"/>
              <a:t>zien</a:t>
            </a:r>
            <a:r>
              <a:rPr lang="en-GB" dirty="0"/>
              <a:t>?</a:t>
            </a:r>
          </a:p>
          <a:p>
            <a:endParaRPr lang="en-GB" dirty="0"/>
          </a:p>
        </p:txBody>
      </p:sp>
    </p:spTree>
    <p:extLst>
      <p:ext uri="{BB962C8B-B14F-4D97-AF65-F5344CB8AC3E}">
        <p14:creationId xmlns:p14="http://schemas.microsoft.com/office/powerpoint/2010/main" val="22237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71EB9-C875-4CCB-B5DE-0459CA80B737}"/>
              </a:ext>
            </a:extLst>
          </p:cNvPr>
          <p:cNvSpPr>
            <a:spLocks noGrp="1"/>
          </p:cNvSpPr>
          <p:nvPr>
            <p:ph type="title"/>
          </p:nvPr>
        </p:nvSpPr>
        <p:spPr/>
        <p:txBody>
          <a:bodyPr/>
          <a:lstStyle/>
          <a:p>
            <a:r>
              <a:rPr lang="nl-NL" dirty="0"/>
              <a:t>Samenvatting</a:t>
            </a:r>
          </a:p>
        </p:txBody>
      </p:sp>
      <p:pic>
        <p:nvPicPr>
          <p:cNvPr id="6" name="Tijdelijke aanduiding voor inhoud 5">
            <a:extLst>
              <a:ext uri="{FF2B5EF4-FFF2-40B4-BE49-F238E27FC236}">
                <a16:creationId xmlns:a16="http://schemas.microsoft.com/office/drawing/2014/main" id="{736007AD-FBCB-43B1-A208-DF542257BDAF}"/>
              </a:ext>
            </a:extLst>
          </p:cNvPr>
          <p:cNvPicPr>
            <a:picLocks noGrp="1" noChangeAspect="1"/>
          </p:cNvPicPr>
          <p:nvPr>
            <p:ph idx="1"/>
          </p:nvPr>
        </p:nvPicPr>
        <p:blipFill>
          <a:blip r:embed="rId2"/>
          <a:stretch>
            <a:fillRect/>
          </a:stretch>
        </p:blipFill>
        <p:spPr>
          <a:xfrm>
            <a:off x="1907702" y="843558"/>
            <a:ext cx="6551810" cy="3058857"/>
          </a:xfrm>
          <a:prstGeom prst="rect">
            <a:avLst/>
          </a:prstGeom>
        </p:spPr>
      </p:pic>
    </p:spTree>
    <p:extLst>
      <p:ext uri="{BB962C8B-B14F-4D97-AF65-F5344CB8AC3E}">
        <p14:creationId xmlns:p14="http://schemas.microsoft.com/office/powerpoint/2010/main" val="14393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8581A-949E-4156-A8E2-D481FCB18CB6}"/>
              </a:ext>
            </a:extLst>
          </p:cNvPr>
          <p:cNvSpPr>
            <a:spLocks noGrp="1"/>
          </p:cNvSpPr>
          <p:nvPr>
            <p:ph type="title"/>
          </p:nvPr>
        </p:nvSpPr>
        <p:spPr/>
        <p:txBody>
          <a:bodyPr/>
          <a:lstStyle/>
          <a:p>
            <a:r>
              <a:rPr lang="nl-NL" dirty="0"/>
              <a:t>Financieel per jaar</a:t>
            </a:r>
          </a:p>
        </p:txBody>
      </p:sp>
      <p:sp>
        <p:nvSpPr>
          <p:cNvPr id="3" name="Tijdelijke aanduiding voor inhoud 2">
            <a:extLst>
              <a:ext uri="{FF2B5EF4-FFF2-40B4-BE49-F238E27FC236}">
                <a16:creationId xmlns:a16="http://schemas.microsoft.com/office/drawing/2014/main" id="{91012732-7840-437A-8363-3406ED295F85}"/>
              </a:ext>
            </a:extLst>
          </p:cNvPr>
          <p:cNvSpPr>
            <a:spLocks noGrp="1"/>
          </p:cNvSpPr>
          <p:nvPr>
            <p:ph idx="1"/>
          </p:nvPr>
        </p:nvSpPr>
        <p:spPr>
          <a:xfrm>
            <a:off x="827584" y="843559"/>
            <a:ext cx="7488832" cy="2963849"/>
          </a:xfrm>
        </p:spPr>
        <p:txBody>
          <a:bodyPr/>
          <a:lstStyle/>
          <a:p>
            <a:pPr marL="0" indent="0">
              <a:buNone/>
            </a:pPr>
            <a:endParaRPr lang="nl-NL" dirty="0"/>
          </a:p>
        </p:txBody>
      </p:sp>
      <p:pic>
        <p:nvPicPr>
          <p:cNvPr id="5" name="Afbeelding 4">
            <a:extLst>
              <a:ext uri="{FF2B5EF4-FFF2-40B4-BE49-F238E27FC236}">
                <a16:creationId xmlns:a16="http://schemas.microsoft.com/office/drawing/2014/main" id="{116452BA-83AC-40A0-970F-D38168EB50E3}"/>
              </a:ext>
            </a:extLst>
          </p:cNvPr>
          <p:cNvPicPr>
            <a:picLocks noChangeAspect="1"/>
          </p:cNvPicPr>
          <p:nvPr/>
        </p:nvPicPr>
        <p:blipFill>
          <a:blip r:embed="rId2"/>
          <a:stretch>
            <a:fillRect/>
          </a:stretch>
        </p:blipFill>
        <p:spPr>
          <a:xfrm>
            <a:off x="1547665" y="749865"/>
            <a:ext cx="5335714" cy="2972190"/>
          </a:xfrm>
          <a:prstGeom prst="rect">
            <a:avLst/>
          </a:prstGeom>
        </p:spPr>
      </p:pic>
    </p:spTree>
    <p:extLst>
      <p:ext uri="{BB962C8B-B14F-4D97-AF65-F5344CB8AC3E}">
        <p14:creationId xmlns:p14="http://schemas.microsoft.com/office/powerpoint/2010/main" val="26944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ECF0F-EE3D-4F6B-A3F4-CB6270B735E4}"/>
              </a:ext>
            </a:extLst>
          </p:cNvPr>
          <p:cNvSpPr>
            <a:spLocks noGrp="1"/>
          </p:cNvSpPr>
          <p:nvPr>
            <p:ph type="title"/>
          </p:nvPr>
        </p:nvSpPr>
        <p:spPr/>
        <p:txBody>
          <a:bodyPr/>
          <a:lstStyle/>
          <a:p>
            <a:r>
              <a:rPr lang="nl-NL" dirty="0" err="1"/>
              <a:t>Leerlingprognose</a:t>
            </a:r>
            <a:r>
              <a:rPr lang="nl-NL" dirty="0"/>
              <a:t> per jaar</a:t>
            </a:r>
          </a:p>
        </p:txBody>
      </p:sp>
      <p:pic>
        <p:nvPicPr>
          <p:cNvPr id="6" name="Tijdelijke aanduiding voor inhoud 5">
            <a:extLst>
              <a:ext uri="{FF2B5EF4-FFF2-40B4-BE49-F238E27FC236}">
                <a16:creationId xmlns:a16="http://schemas.microsoft.com/office/drawing/2014/main" id="{8FBB60F2-125F-4C95-883D-5C98A4B139B5}"/>
              </a:ext>
            </a:extLst>
          </p:cNvPr>
          <p:cNvPicPr>
            <a:picLocks noGrp="1" noChangeAspect="1"/>
          </p:cNvPicPr>
          <p:nvPr>
            <p:ph idx="1"/>
          </p:nvPr>
        </p:nvPicPr>
        <p:blipFill>
          <a:blip r:embed="rId2"/>
          <a:stretch>
            <a:fillRect/>
          </a:stretch>
        </p:blipFill>
        <p:spPr>
          <a:xfrm>
            <a:off x="2267742" y="843555"/>
            <a:ext cx="5538667" cy="2935238"/>
          </a:xfrm>
          <a:prstGeom prst="rect">
            <a:avLst/>
          </a:prstGeom>
        </p:spPr>
      </p:pic>
    </p:spTree>
    <p:extLst>
      <p:ext uri="{BB962C8B-B14F-4D97-AF65-F5344CB8AC3E}">
        <p14:creationId xmlns:p14="http://schemas.microsoft.com/office/powerpoint/2010/main" val="10790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B0D82-E5E5-469A-99B2-1224A0AFE0AD}"/>
              </a:ext>
            </a:extLst>
          </p:cNvPr>
          <p:cNvSpPr>
            <a:spLocks noGrp="1"/>
          </p:cNvSpPr>
          <p:nvPr>
            <p:ph type="title"/>
          </p:nvPr>
        </p:nvSpPr>
        <p:spPr/>
        <p:txBody>
          <a:bodyPr/>
          <a:lstStyle/>
          <a:p>
            <a:r>
              <a:rPr lang="nl-NL" dirty="0"/>
              <a:t>Personeel per jaar</a:t>
            </a:r>
          </a:p>
        </p:txBody>
      </p:sp>
      <p:pic>
        <p:nvPicPr>
          <p:cNvPr id="6" name="Tijdelijke aanduiding voor inhoud 5">
            <a:extLst>
              <a:ext uri="{FF2B5EF4-FFF2-40B4-BE49-F238E27FC236}">
                <a16:creationId xmlns:a16="http://schemas.microsoft.com/office/drawing/2014/main" id="{3B66C4E2-71E1-4CB1-8E36-51B3B38D1795}"/>
              </a:ext>
            </a:extLst>
          </p:cNvPr>
          <p:cNvPicPr>
            <a:picLocks noGrp="1" noChangeAspect="1"/>
          </p:cNvPicPr>
          <p:nvPr>
            <p:ph idx="1"/>
          </p:nvPr>
        </p:nvPicPr>
        <p:blipFill>
          <a:blip r:embed="rId2"/>
          <a:stretch>
            <a:fillRect/>
          </a:stretch>
        </p:blipFill>
        <p:spPr>
          <a:xfrm>
            <a:off x="1959170" y="699541"/>
            <a:ext cx="6604286" cy="2935238"/>
          </a:xfrm>
          <a:prstGeom prst="rect">
            <a:avLst/>
          </a:prstGeom>
        </p:spPr>
      </p:pic>
    </p:spTree>
    <p:extLst>
      <p:ext uri="{BB962C8B-B14F-4D97-AF65-F5344CB8AC3E}">
        <p14:creationId xmlns:p14="http://schemas.microsoft.com/office/powerpoint/2010/main" val="326727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ED0D9-D4A0-42BB-81C7-AD793F171443}"/>
              </a:ext>
            </a:extLst>
          </p:cNvPr>
          <p:cNvSpPr>
            <a:spLocks noGrp="1"/>
          </p:cNvSpPr>
          <p:nvPr>
            <p:ph type="title"/>
          </p:nvPr>
        </p:nvSpPr>
        <p:spPr/>
        <p:txBody>
          <a:bodyPr/>
          <a:lstStyle/>
          <a:p>
            <a:r>
              <a:rPr lang="nl-NL" dirty="0"/>
              <a:t>Per kostenplaats</a:t>
            </a:r>
          </a:p>
        </p:txBody>
      </p:sp>
      <p:sp>
        <p:nvSpPr>
          <p:cNvPr id="3" name="Tijdelijke aanduiding voor inhoud 2">
            <a:extLst>
              <a:ext uri="{FF2B5EF4-FFF2-40B4-BE49-F238E27FC236}">
                <a16:creationId xmlns:a16="http://schemas.microsoft.com/office/drawing/2014/main" id="{9CDD9E0B-7A79-49E4-B9DB-570BF9F5A72D}"/>
              </a:ext>
            </a:extLst>
          </p:cNvPr>
          <p:cNvSpPr>
            <a:spLocks noGrp="1"/>
          </p:cNvSpPr>
          <p:nvPr>
            <p:ph idx="1"/>
          </p:nvPr>
        </p:nvSpPr>
        <p:spPr/>
        <p:txBody>
          <a:bodyPr>
            <a:normAutofit fontScale="92500"/>
          </a:bodyPr>
          <a:lstStyle/>
          <a:p>
            <a:pPr marL="0" indent="0">
              <a:buNone/>
            </a:pPr>
            <a:r>
              <a:rPr lang="nl-NL" dirty="0"/>
              <a:t>Waarvoor worden onderstaande tabbladen gebruikt?</a:t>
            </a:r>
          </a:p>
          <a:p>
            <a:r>
              <a:rPr lang="nl-NL" dirty="0"/>
              <a:t>Samenvatting per kostenplaats</a:t>
            </a:r>
          </a:p>
          <a:p>
            <a:r>
              <a:rPr lang="nl-NL" dirty="0"/>
              <a:t>Financieel per kostenplaats</a:t>
            </a:r>
          </a:p>
          <a:p>
            <a:r>
              <a:rPr lang="nl-NL" dirty="0" err="1"/>
              <a:t>Leerlingprognose</a:t>
            </a:r>
            <a:r>
              <a:rPr lang="nl-NL" dirty="0"/>
              <a:t> per kostenplaats</a:t>
            </a:r>
          </a:p>
          <a:p>
            <a:r>
              <a:rPr lang="nl-NL" dirty="0"/>
              <a:t>Personeel per kostenplaats</a:t>
            </a:r>
          </a:p>
          <a:p>
            <a:endParaRPr lang="nl-NL" dirty="0"/>
          </a:p>
        </p:txBody>
      </p:sp>
    </p:spTree>
    <p:extLst>
      <p:ext uri="{BB962C8B-B14F-4D97-AF65-F5344CB8AC3E}">
        <p14:creationId xmlns:p14="http://schemas.microsoft.com/office/powerpoint/2010/main" val="35428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80E34-DC3C-4F6D-8417-FA780CC8A4A7}"/>
              </a:ext>
            </a:extLst>
          </p:cNvPr>
          <p:cNvSpPr>
            <a:spLocks noGrp="1"/>
          </p:cNvSpPr>
          <p:nvPr>
            <p:ph type="title"/>
          </p:nvPr>
        </p:nvSpPr>
        <p:spPr/>
        <p:txBody>
          <a:bodyPr/>
          <a:lstStyle/>
          <a:p>
            <a:r>
              <a:rPr lang="nl-NL" dirty="0"/>
              <a:t>Norm</a:t>
            </a:r>
          </a:p>
        </p:txBody>
      </p:sp>
      <p:sp>
        <p:nvSpPr>
          <p:cNvPr id="3" name="Tijdelijke aanduiding voor inhoud 2">
            <a:extLst>
              <a:ext uri="{FF2B5EF4-FFF2-40B4-BE49-F238E27FC236}">
                <a16:creationId xmlns:a16="http://schemas.microsoft.com/office/drawing/2014/main" id="{7AC701E4-8FC0-45C9-B345-C97222D41F55}"/>
              </a:ext>
            </a:extLst>
          </p:cNvPr>
          <p:cNvSpPr>
            <a:spLocks noGrp="1"/>
          </p:cNvSpPr>
          <p:nvPr>
            <p:ph idx="1"/>
          </p:nvPr>
        </p:nvSpPr>
        <p:spPr>
          <a:xfrm>
            <a:off x="826463" y="1138329"/>
            <a:ext cx="7488832" cy="2322259"/>
          </a:xfrm>
        </p:spPr>
        <p:txBody>
          <a:bodyPr/>
          <a:lstStyle/>
          <a:p>
            <a:r>
              <a:rPr lang="nl-NL" dirty="0"/>
              <a:t>Staat nu bij formatieplanning</a:t>
            </a:r>
          </a:p>
          <a:p>
            <a:pPr marL="0" indent="0">
              <a:buNone/>
            </a:pPr>
            <a:endParaRPr lang="nl-NL" dirty="0"/>
          </a:p>
        </p:txBody>
      </p:sp>
      <p:pic>
        <p:nvPicPr>
          <p:cNvPr id="5" name="Afbeelding 4">
            <a:extLst>
              <a:ext uri="{FF2B5EF4-FFF2-40B4-BE49-F238E27FC236}">
                <a16:creationId xmlns:a16="http://schemas.microsoft.com/office/drawing/2014/main" id="{A88CF3C0-65FC-4E8E-9D51-B9F9D36109AC}"/>
              </a:ext>
            </a:extLst>
          </p:cNvPr>
          <p:cNvPicPr>
            <a:picLocks noChangeAspect="1"/>
          </p:cNvPicPr>
          <p:nvPr/>
        </p:nvPicPr>
        <p:blipFill>
          <a:blip r:embed="rId2"/>
          <a:stretch>
            <a:fillRect/>
          </a:stretch>
        </p:blipFill>
        <p:spPr>
          <a:xfrm>
            <a:off x="3529143" y="2162226"/>
            <a:ext cx="2085714" cy="819048"/>
          </a:xfrm>
          <a:prstGeom prst="rect">
            <a:avLst/>
          </a:prstGeom>
        </p:spPr>
      </p:pic>
    </p:spTree>
    <p:extLst>
      <p:ext uri="{BB962C8B-B14F-4D97-AF65-F5344CB8AC3E}">
        <p14:creationId xmlns:p14="http://schemas.microsoft.com/office/powerpoint/2010/main" val="2728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43A09-0991-402D-B86B-78A354F55179}"/>
              </a:ext>
            </a:extLst>
          </p:cNvPr>
          <p:cNvSpPr>
            <a:spLocks noGrp="1"/>
          </p:cNvSpPr>
          <p:nvPr>
            <p:ph type="title"/>
          </p:nvPr>
        </p:nvSpPr>
        <p:spPr/>
        <p:txBody>
          <a:bodyPr/>
          <a:lstStyle/>
          <a:p>
            <a:r>
              <a:rPr lang="nl-NL" dirty="0"/>
              <a:t>Overige gegevens PO</a:t>
            </a:r>
          </a:p>
        </p:txBody>
      </p:sp>
      <p:sp>
        <p:nvSpPr>
          <p:cNvPr id="3" name="Tijdelijke aanduiding voor inhoud 2">
            <a:extLst>
              <a:ext uri="{FF2B5EF4-FFF2-40B4-BE49-F238E27FC236}">
                <a16:creationId xmlns:a16="http://schemas.microsoft.com/office/drawing/2014/main" id="{C7FF768B-AEC7-4A2E-81C7-6DB5E145AF17}"/>
              </a:ext>
            </a:extLst>
          </p:cNvPr>
          <p:cNvSpPr>
            <a:spLocks noGrp="1"/>
          </p:cNvSpPr>
          <p:nvPr>
            <p:ph idx="1"/>
          </p:nvPr>
        </p:nvSpPr>
        <p:spPr>
          <a:xfrm>
            <a:off x="827584" y="1059582"/>
            <a:ext cx="7488832" cy="2808312"/>
          </a:xfrm>
        </p:spPr>
        <p:txBody>
          <a:bodyPr>
            <a:normAutofit/>
          </a:bodyPr>
          <a:lstStyle/>
          <a:p>
            <a:r>
              <a:rPr lang="nl-NL" dirty="0"/>
              <a:t>Functiemix PO  </a:t>
            </a:r>
          </a:p>
          <a:p>
            <a:r>
              <a:rPr lang="nl-NL" dirty="0"/>
              <a:t>Leeftijdscategorieën: aantal vrouwen en mannen</a:t>
            </a:r>
          </a:p>
          <a:p>
            <a:r>
              <a:rPr lang="nl-NL" dirty="0"/>
              <a:t>Uitstroom: einddatums en/of pensioengerechtigde leeftijd</a:t>
            </a:r>
          </a:p>
          <a:p>
            <a:r>
              <a:rPr lang="nl-NL" dirty="0"/>
              <a:t>Verlof: BAPO, OSV</a:t>
            </a:r>
          </a:p>
          <a:p>
            <a:r>
              <a:rPr lang="nl-NL" dirty="0"/>
              <a:t>Ziekteverzuim</a:t>
            </a:r>
          </a:p>
          <a:p>
            <a:endParaRPr lang="nl-NL" dirty="0"/>
          </a:p>
        </p:txBody>
      </p:sp>
    </p:spTree>
    <p:extLst>
      <p:ext uri="{BB962C8B-B14F-4D97-AF65-F5344CB8AC3E}">
        <p14:creationId xmlns:p14="http://schemas.microsoft.com/office/powerpoint/2010/main" val="79724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gix H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gix">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3A80">
            <a:alpha val="80000"/>
          </a:srgbClr>
        </a:solidFill>
        <a:scene3d>
          <a:camera prst="orthographicFront">
            <a:rot lat="0" lon="0" rev="0"/>
          </a:camera>
          <a:lightRig rig="threePt" dir="t">
            <a:rot lat="0" lon="0" rev="1200000"/>
          </a:lightRig>
        </a:scene3d>
        <a:sp3d/>
      </a:spPr>
      <a:bodyPr rtlCol="0" anchor="ctr"/>
      <a:lstStyle>
        <a:defPPr algn="ctr">
          <a:defRPr dirty="0">
            <a:latin typeface="Ebrima" pitchFamily="2" charset="0"/>
            <a:ea typeface="Ebrima" pitchFamily="2" charset="0"/>
            <a:cs typeface="Ebrima" pitchFamily="2"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dirty="0" smtClean="0">
            <a:latin typeface="Ebrima" pitchFamily="2" charset="0"/>
            <a:ea typeface="Ebrima" pitchFamily="2" charset="0"/>
            <a:cs typeface="Ebrima" pitchFamily="2" charset="0"/>
          </a:defRPr>
        </a:defPPr>
      </a:lstStyle>
    </a:txDef>
  </a:objectDefaults>
  <a:extraClrSchemeLst/>
  <a:extLst>
    <a:ext uri="{05A4C25C-085E-4340-85A3-A5531E510DB2}">
      <thm15:themeFamily xmlns:thm15="http://schemas.microsoft.com/office/thememl/2012/main" name="Cogix 2018" id="{889234D4-2405-4430-BA4B-5F6A339AFA09}" vid="{187A9D10-8145-4097-BE3F-D2E36A37E2B9}"/>
    </a:ext>
  </a:extLst>
</a:theme>
</file>

<file path=ppt/theme/theme2.xml><?xml version="1.0" encoding="utf-8"?>
<a:theme xmlns:a="http://schemas.openxmlformats.org/drawingml/2006/main" name="1_Cogix H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gix">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3A80">
            <a:alpha val="80000"/>
          </a:srgbClr>
        </a:solidFill>
        <a:scene3d>
          <a:camera prst="orthographicFront">
            <a:rot lat="0" lon="0" rev="0"/>
          </a:camera>
          <a:lightRig rig="threePt" dir="t">
            <a:rot lat="0" lon="0" rev="1200000"/>
          </a:lightRig>
        </a:scene3d>
        <a:sp3d/>
      </a:spPr>
      <a:bodyPr rtlCol="0" anchor="ctr"/>
      <a:lstStyle>
        <a:defPPr algn="ctr">
          <a:defRPr dirty="0">
            <a:latin typeface="Ebrima" pitchFamily="2" charset="0"/>
            <a:ea typeface="Ebrima" pitchFamily="2" charset="0"/>
            <a:cs typeface="Ebrima" pitchFamily="2"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dirty="0" smtClean="0">
            <a:latin typeface="Ebrima" pitchFamily="2" charset="0"/>
            <a:ea typeface="Ebrima" pitchFamily="2" charset="0"/>
            <a:cs typeface="Ebrima" pitchFamily="2" charset="0"/>
          </a:defRPr>
        </a:defPPr>
      </a:lstStyle>
    </a:txDef>
  </a:objectDefaults>
  <a:extraClrSchemeLst/>
  <a:extLst>
    <a:ext uri="{05A4C25C-085E-4340-85A3-A5531E510DB2}">
      <thm15:themeFamily xmlns:thm15="http://schemas.microsoft.com/office/thememl/2012/main" name="Cogix 2018" id="{889234D4-2405-4430-BA4B-5F6A339AFA09}" vid="{187A9D10-8145-4097-BE3F-D2E36A37E2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Cogix 2018</Template>
  <TotalTime>101</TotalTime>
  <Words>337</Words>
  <Application>Microsoft Office PowerPoint</Application>
  <PresentationFormat>On-screen Show (16:9)</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Open Sans</vt:lpstr>
      <vt:lpstr>Calibri</vt:lpstr>
      <vt:lpstr>Ebrima</vt:lpstr>
      <vt:lpstr>Cogix HD</vt:lpstr>
      <vt:lpstr>1_Cogix HD</vt:lpstr>
      <vt:lpstr>Sessie GEEL: “Bestuursformatieplan” Sylvia van Dijk</vt:lpstr>
      <vt:lpstr>Doel van deze sessie</vt:lpstr>
      <vt:lpstr>Samenvatting</vt:lpstr>
      <vt:lpstr>Financieel per jaar</vt:lpstr>
      <vt:lpstr>Leerlingprognose per jaar</vt:lpstr>
      <vt:lpstr>Personeel per jaar</vt:lpstr>
      <vt:lpstr>Per kostenplaats</vt:lpstr>
      <vt:lpstr>Norm</vt:lpstr>
      <vt:lpstr>Overige gegevens PO</vt:lpstr>
      <vt:lpstr>Overige gegevens VO</vt:lpstr>
      <vt:lpstr>Functiemix</vt:lpstr>
      <vt:lpstr>Belangrijkste uitkomsten</vt:lpstr>
      <vt:lpstr>Belangrijkste uitkomsten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Bewustwording, buiten patronen denken &amp; creatieve oplossingen</dc:title>
  <dc:creator>Ninette van der Velden</dc:creator>
  <cp:lastModifiedBy>Joyce Cleijsen</cp:lastModifiedBy>
  <cp:revision>9</cp:revision>
  <cp:lastPrinted>2013-11-14T09:04:30Z</cp:lastPrinted>
  <dcterms:created xsi:type="dcterms:W3CDTF">2018-03-20T21:12:01Z</dcterms:created>
  <dcterms:modified xsi:type="dcterms:W3CDTF">2018-03-22T10:40:39Z</dcterms:modified>
</cp:coreProperties>
</file>